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3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4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5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theme/theme6.xml" ContentType="application/vnd.openxmlformats-officedocument.theme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7.xml" ContentType="application/vnd.openxmlformats-officedocument.theme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  <p:sldMasterId id="2147483680" r:id="rId2"/>
    <p:sldMasterId id="2147484072" r:id="rId3"/>
    <p:sldMasterId id="2147484084" r:id="rId4"/>
    <p:sldMasterId id="2147484096" r:id="rId5"/>
    <p:sldMasterId id="2147484108" r:id="rId6"/>
    <p:sldMasterId id="2147484124" r:id="rId7"/>
    <p:sldMasterId id="2147484136" r:id="rId8"/>
  </p:sldMasterIdLst>
  <p:notesMasterIdLst>
    <p:notesMasterId r:id="rId19"/>
  </p:notesMasterIdLst>
  <p:handoutMasterIdLst>
    <p:handoutMasterId r:id="rId20"/>
  </p:handoutMasterIdLst>
  <p:sldIdLst>
    <p:sldId id="256" r:id="rId9"/>
    <p:sldId id="720" r:id="rId10"/>
    <p:sldId id="742" r:id="rId11"/>
    <p:sldId id="744" r:id="rId12"/>
    <p:sldId id="741" r:id="rId13"/>
    <p:sldId id="738" r:id="rId14"/>
    <p:sldId id="739" r:id="rId15"/>
    <p:sldId id="740" r:id="rId16"/>
    <p:sldId id="745" r:id="rId17"/>
    <p:sldId id="746" r:id="rId18"/>
  </p:sldIdLst>
  <p:sldSz cx="12190413" cy="6858000"/>
  <p:notesSz cx="6858000" cy="9947275"/>
  <p:custDataLst>
    <p:tags r:id="rId21"/>
  </p:custDataLst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  <p15:guide id="3" orient="horz" pos="3133">
          <p15:clr>
            <a:srgbClr val="A4A3A4"/>
          </p15:clr>
        </p15:guide>
        <p15:guide id="4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2466C"/>
    <a:srgbClr val="C6A0BB"/>
    <a:srgbClr val="CE98C9"/>
    <a:srgbClr val="BDA9AD"/>
    <a:srgbClr val="C0A6AD"/>
    <a:srgbClr val="D7D0E0"/>
    <a:srgbClr val="E0E9EC"/>
    <a:srgbClr val="7E0000"/>
    <a:srgbClr val="FFFFFF"/>
    <a:srgbClr val="FF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8799B23B-EC83-4686-B30A-512413B5E67A}" styleName="Светлый стиль 3 - акцент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27F97BB-C833-4FB7-BDE5-3F7075034690}" styleName="Стиль из темы 2 - акцент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6E25E649-3F16-4E02-A733-19D2CDBF48F0}" styleName="Средний стиль 3 - акцент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FD0F851-EC5A-4D38-B0AD-8093EC10F338}" styleName="Светлый стиль 1 -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050" autoAdjust="0"/>
    <p:restoredTop sz="81693" autoAdjust="0"/>
  </p:normalViewPr>
  <p:slideViewPr>
    <p:cSldViewPr>
      <p:cViewPr varScale="1">
        <p:scale>
          <a:sx n="117" d="100"/>
          <a:sy n="117" d="100"/>
        </p:scale>
        <p:origin x="-576" y="-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43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1" d="100"/>
          <a:sy n="81" d="100"/>
        </p:scale>
        <p:origin x="-3936" y="-102"/>
      </p:cViewPr>
      <p:guideLst>
        <p:guide orient="horz" pos="3127"/>
        <p:guide orient="horz" pos="3133"/>
        <p:guide pos="2141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21" Type="http://schemas.openxmlformats.org/officeDocument/2006/relationships/tags" Target="tags/tag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3852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F3D316E-EDCE-41BC-9D18-8E9ACA164689}" type="datetimeFigureOut">
              <a:rPr lang="ru-RU"/>
              <a:pPr>
                <a:defRPr/>
              </a:pPr>
              <a:t>30.10.2017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7844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3852" y="9447844"/>
            <a:ext cx="2972547" cy="497841"/>
          </a:xfrm>
          <a:prstGeom prst="rect">
            <a:avLst/>
          </a:prstGeom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08674CF6-71DB-463D-BAB5-30BF8F8E2877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18570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3852" y="0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4C0009A-F56B-4E74-9617-DA905B81F7C3}" type="datetimeFigureOut">
              <a:rPr lang="ru-RU"/>
              <a:pPr>
                <a:defRPr/>
              </a:pPr>
              <a:t>30.10.2017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" y="746125"/>
            <a:ext cx="662940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870" tIns="45935" rIns="91870" bIns="45935" rtlCol="0" anchor="ctr"/>
          <a:lstStyle/>
          <a:p>
            <a:pPr lvl="0"/>
            <a:endParaRPr lang="ru-RU" noProof="0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480" y="4725513"/>
            <a:ext cx="5487041" cy="4475797"/>
          </a:xfrm>
          <a:prstGeom prst="rect">
            <a:avLst/>
          </a:prstGeom>
        </p:spPr>
        <p:txBody>
          <a:bodyPr vert="horz" lIns="91870" tIns="45935" rIns="91870" bIns="45935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7844"/>
            <a:ext cx="2972547" cy="497841"/>
          </a:xfrm>
          <a:prstGeom prst="rect">
            <a:avLst/>
          </a:prstGeom>
        </p:spPr>
        <p:txBody>
          <a:bodyPr vert="horz" lIns="91870" tIns="45935" rIns="91870" bIns="45935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3852" y="9447844"/>
            <a:ext cx="2972547" cy="497841"/>
          </a:xfrm>
          <a:prstGeom prst="rect">
            <a:avLst/>
          </a:prstGeom>
        </p:spPr>
        <p:txBody>
          <a:bodyPr vert="horz" wrap="square" lIns="91870" tIns="45935" rIns="91870" bIns="45935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B7E5F7C-E1ED-4B51-A2EA-61E9EA55AC9B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347797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300" y="746125"/>
            <a:ext cx="6629400" cy="3729038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2771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  <p:sp>
        <p:nvSpPr>
          <p:cNvPr id="32772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6442" indent="-287093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8372" indent="-22967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7721" indent="-22967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67070" indent="-229674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26419" indent="-2296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85767" indent="-2296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45116" indent="-2296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04465" indent="-22967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94C2586-2291-4E5C-9A69-7E6C72394155}" type="slidenum">
              <a:rPr lang="ru-RU" altLang="ru-RU">
                <a:latin typeface="Calibri" panose="020F0502020204030204" pitchFamily="34" charset="0"/>
                <a:cs typeface="Arial" panose="020B0604020202020204" pitchFamily="34" charset="0"/>
              </a:rPr>
              <a:pPr/>
              <a:t>1</a:t>
            </a:fld>
            <a:endParaRPr lang="ru-RU" altLang="ru-RU" dirty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4367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962465F2-0DA9-433D-8029-4E07C4FF202B}" type="slidenum">
              <a:rPr lang="ru-RU" altLang="ru-RU">
                <a:solidFill>
                  <a:srgbClr val="000000"/>
                </a:solidFill>
                <a:latin typeface="Times New Roman" panose="02020603050405020304" pitchFamily="18" charset="0"/>
                <a:ea typeface="Microsoft YaHei" panose="020B0503020204020204" pitchFamily="34" charset="-122"/>
              </a:rPr>
              <a:pPr eaLnBrk="1" hangingPunct="1"/>
              <a:t>6</a:t>
            </a:fld>
            <a:endParaRPr lang="ru-RU" altLang="ru-RU" dirty="0">
              <a:solidFill>
                <a:srgbClr val="000000"/>
              </a:solidFill>
              <a:latin typeface="Times New Roman" panose="02020603050405020304" pitchFamily="18" charset="0"/>
              <a:ea typeface="Microsoft YaHei" panose="020B0503020204020204" pitchFamily="34" charset="-122"/>
            </a:endParaRPr>
          </a:p>
        </p:txBody>
      </p:sp>
      <p:sp>
        <p:nvSpPr>
          <p:cNvPr id="921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233363" y="812800"/>
            <a:ext cx="7138987" cy="40163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22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0413" y="5086350"/>
            <a:ext cx="6086475" cy="48196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3465A4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 smtClean="0"/>
          </a:p>
        </p:txBody>
      </p:sp>
    </p:spTree>
    <p:extLst>
      <p:ext uri="{BB962C8B-B14F-4D97-AF65-F5344CB8AC3E}">
        <p14:creationId xmlns:p14="http://schemas.microsoft.com/office/powerpoint/2010/main" val="27325661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F998D-E3BB-4946-B51F-BD32B1383E25}" type="slidenum">
              <a:rPr lang="ru-RU" smtClean="0">
                <a:solidFill>
                  <a:prstClr val="black"/>
                </a:solidFill>
              </a:rPr>
              <a:pPr/>
              <a:t>7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9309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F998D-E3BB-4946-B51F-BD32B1383E25}" type="slidenum">
              <a:rPr lang="ru-RU" smtClean="0">
                <a:solidFill>
                  <a:prstClr val="black"/>
                </a:solidFill>
              </a:rPr>
              <a:pPr/>
              <a:t>8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8298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F998D-E3BB-4946-B51F-BD32B1383E25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6709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0DF998D-E3BB-4946-B51F-BD32B1383E25}" type="slidenum">
              <a:rPr lang="ru-RU" smtClean="0">
                <a:solidFill>
                  <a:prstClr val="black"/>
                </a:solidFill>
              </a:rPr>
              <a:pPr/>
              <a:t>10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6709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1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0.bin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1.bin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3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2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4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3.bin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5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4.bin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.bin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4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3.bin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5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4.bin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6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5.bin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6.bin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17.xml"/><Relationship Id="rId1" Type="http://schemas.openxmlformats.org/officeDocument/2006/relationships/vmlDrawing" Target="../drawings/vmlDrawing1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6.bin"/></Relationships>
</file>

<file path=ppt/slideLayouts/_rels/slideLayout6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18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7.bin"/></Relationships>
</file>

<file path=ppt/slideLayouts/_rels/slideLayout6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19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8.bin"/></Relationships>
</file>

<file path=ppt/slideLayouts/_rels/slideLayout6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0.xml"/><Relationship Id="rId1" Type="http://schemas.openxmlformats.org/officeDocument/2006/relationships/vmlDrawing" Target="../drawings/vmlDrawing19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9.bin"/></Relationships>
</file>

<file path=ppt/slideLayouts/_rels/slideLayout6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1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0.bin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1.bin"/></Relationships>
</file>

<file path=ppt/slideLayouts/_rels/slideLayout6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3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2.bin"/></Relationships>
</file>

<file path=ppt/slideLayouts/_rels/slideLayout6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4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3.bin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8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7.bin"/></Relationships>
</file>

<file path=ppt/slideLayouts/_rels/slideLayout7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5.xml"/><Relationship Id="rId1" Type="http://schemas.openxmlformats.org/officeDocument/2006/relationships/vmlDrawing" Target="../drawings/vmlDrawing24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4.bin"/></Relationships>
</file>

<file path=ppt/slideLayouts/_rels/slideLayout7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6.xml"/><Relationship Id="rId1" Type="http://schemas.openxmlformats.org/officeDocument/2006/relationships/vmlDrawing" Target="../drawings/vmlDrawing25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5.bin"/></Relationships>
</file>

<file path=ppt/slideLayouts/_rels/slideLayout7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7.xml"/><Relationship Id="rId1" Type="http://schemas.openxmlformats.org/officeDocument/2006/relationships/vmlDrawing" Target="../drawings/vmlDrawing26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6.bin"/></Relationships>
</file>

<file path=ppt/slideLayouts/_rels/slideLayout7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8.xml"/><Relationship Id="rId1" Type="http://schemas.openxmlformats.org/officeDocument/2006/relationships/vmlDrawing" Target="../drawings/vmlDrawing27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7.bin"/></Relationships>
</file>

<file path=ppt/slideLayouts/_rels/slideLayout7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7" Type="http://schemas.openxmlformats.org/officeDocument/2006/relationships/image" Target="../media/image4.png"/><Relationship Id="rId2" Type="http://schemas.openxmlformats.org/officeDocument/2006/relationships/tags" Target="../tags/tag29.xml"/><Relationship Id="rId1" Type="http://schemas.openxmlformats.org/officeDocument/2006/relationships/vmlDrawing" Target="../drawings/vmlDrawing2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28.bin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9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8.bin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4.png"/><Relationship Id="rId2" Type="http://schemas.openxmlformats.org/officeDocument/2006/relationships/tags" Target="../tags/tag10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9.bin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 userDrawn="1"/>
        </p:nvCxnSpPr>
        <p:spPr>
          <a:xfrm>
            <a:off x="2495562" y="3276600"/>
            <a:ext cx="7199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1" y="1512891"/>
            <a:ext cx="2157412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 userDrawn="1"/>
        </p:nvCxnSpPr>
        <p:spPr>
          <a:xfrm>
            <a:off x="2495562" y="5345113"/>
            <a:ext cx="7199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495687" y="3276132"/>
            <a:ext cx="7199063" cy="206969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2000" b="1" baseline="0">
                <a:solidFill>
                  <a:srgbClr val="004A7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66840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2 с вывод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141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0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8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22DC880-6B86-4BBF-8830-91B357612197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0870234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43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с двумя усеченными соседними углами 20"/>
          <p:cNvSpPr/>
          <p:nvPr userDrawn="1"/>
        </p:nvSpPr>
        <p:spPr>
          <a:xfrm rot="10800000">
            <a:off x="7043739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3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C78888E5-BDF2-468E-8F92-962C1B0AFEF8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8" name="Прямая соединительная линия 17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9" y="6370394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1467932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6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с двумя усеченными соседними углами 20"/>
          <p:cNvSpPr/>
          <p:nvPr userDrawn="1"/>
        </p:nvSpPr>
        <p:spPr>
          <a:xfrm rot="10800000">
            <a:off x="7043739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4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9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BB48FEA4-EC8F-467C-A89F-7C061DAF973A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20" name="Прямая соединительная линия 19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с двумя усеченными соседними углами 20"/>
          <p:cNvSpPr/>
          <p:nvPr userDrawn="1"/>
        </p:nvSpPr>
        <p:spPr>
          <a:xfrm rot="10800000">
            <a:off x="5437194" y="704884"/>
            <a:ext cx="1601787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9" y="6370394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7"/>
          <p:cNvSpPr>
            <a:spLocks noGrp="1"/>
          </p:cNvSpPr>
          <p:nvPr>
            <p:ph type="body" sz="quarter" idx="16"/>
          </p:nvPr>
        </p:nvSpPr>
        <p:spPr>
          <a:xfrm>
            <a:off x="5487996" y="68290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41034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8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с двумя усеченными соседними углами 20"/>
          <p:cNvSpPr/>
          <p:nvPr userDrawn="1"/>
        </p:nvSpPr>
        <p:spPr>
          <a:xfrm rot="10800000">
            <a:off x="7043739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1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9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40F76BBB-4227-478A-B1EB-D6A65F1A4E95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715736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50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8934C017-9447-45BF-9C0C-A4CADCB930D6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с двумя усеченными соседними углами 22"/>
          <p:cNvSpPr/>
          <p:nvPr userDrawn="1"/>
        </p:nvSpPr>
        <p:spPr>
          <a:xfrm rot="10800000">
            <a:off x="8647113" y="687388"/>
            <a:ext cx="1603375" cy="157162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5" name="Прямоугольник с двумя усеченными соседними углами 24"/>
          <p:cNvSpPr/>
          <p:nvPr userDrawn="1"/>
        </p:nvSpPr>
        <p:spPr>
          <a:xfrm rot="10800000">
            <a:off x="10250500" y="687388"/>
            <a:ext cx="1603375" cy="157162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6" name="TextBox 12"/>
          <p:cNvSpPr txBox="1">
            <a:spLocks noChangeArrowheads="1"/>
          </p:cNvSpPr>
          <p:nvPr userDrawn="1"/>
        </p:nvSpPr>
        <p:spPr bwMode="auto">
          <a:xfrm>
            <a:off x="8963043" y="642971"/>
            <a:ext cx="9092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dirty="0" smtClean="0">
                <a:solidFill>
                  <a:schemeClr val="bg1"/>
                </a:solidFill>
              </a:rPr>
              <a:t>ПРОБЛЕМА</a:t>
            </a:r>
          </a:p>
        </p:txBody>
      </p:sp>
      <p:sp>
        <p:nvSpPr>
          <p:cNvPr id="17" name="TextBox 13"/>
          <p:cNvSpPr txBox="1">
            <a:spLocks noChangeArrowheads="1"/>
          </p:cNvSpPr>
          <p:nvPr userDrawn="1"/>
        </p:nvSpPr>
        <p:spPr bwMode="auto">
          <a:xfrm>
            <a:off x="10631510" y="642971"/>
            <a:ext cx="8402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dirty="0" smtClean="0">
                <a:solidFill>
                  <a:schemeClr val="bg1"/>
                </a:solidFill>
              </a:rPr>
              <a:t>ПРИЧИНЫ</a:t>
            </a:r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9" y="6370394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667906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2864" y="356646"/>
            <a:ext cx="7517421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852" y="825954"/>
            <a:ext cx="5485686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9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24" indent="0">
              <a:buNone/>
              <a:defRPr sz="1600"/>
            </a:lvl2pPr>
            <a:lvl3pPr marL="1219048" indent="0">
              <a:buNone/>
              <a:defRPr sz="1300"/>
            </a:lvl3pPr>
            <a:lvl4pPr marL="1828571" indent="0">
              <a:buNone/>
              <a:defRPr sz="1200"/>
            </a:lvl4pPr>
            <a:lvl5pPr marL="2438095" indent="0">
              <a:buNone/>
              <a:defRPr sz="1200"/>
            </a:lvl5pPr>
            <a:lvl6pPr marL="3047619" indent="0">
              <a:buNone/>
              <a:defRPr sz="1200"/>
            </a:lvl6pPr>
            <a:lvl7pPr marL="3657143" indent="0">
              <a:buNone/>
              <a:defRPr sz="1200"/>
            </a:lvl7pPr>
            <a:lvl8pPr marL="4266666" indent="0">
              <a:buNone/>
              <a:defRPr sz="1200"/>
            </a:lvl8pPr>
            <a:lvl9pPr marL="4876190" indent="0">
              <a:buNone/>
              <a:defRPr sz="12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grpSp>
        <p:nvGrpSpPr>
          <p:cNvPr id="3" name="Group 7"/>
          <p:cNvGrpSpPr/>
          <p:nvPr userDrawn="1"/>
        </p:nvGrpSpPr>
        <p:grpSpPr>
          <a:xfrm>
            <a:off x="12" y="6731845"/>
            <a:ext cx="12190413" cy="12619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2" name="Flowchart: Off-page Connector 21"/>
          <p:cNvSpPr/>
          <p:nvPr userDrawn="1"/>
        </p:nvSpPr>
        <p:spPr>
          <a:xfrm rot="5400000">
            <a:off x="11729627" y="126260"/>
            <a:ext cx="384047" cy="53759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1" tIns="60950" rIns="121901" bIns="60950" rtlCol="0" anchor="ctr"/>
          <a:lstStyle/>
          <a:p>
            <a:pPr algn="ctr" defTabSz="1375329"/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1593" y="203038"/>
            <a:ext cx="507935" cy="366183"/>
          </a:xfrm>
          <a:prstGeom prst="rect">
            <a:avLst/>
          </a:prstGeom>
        </p:spPr>
        <p:txBody>
          <a:bodyPr lIns="121917" tIns="60958" rIns="121917" bIns="60958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 defTabSz="1375329"/>
            <a:fld id="{C136B7D2-B98C-44FD-8D04-7EC62A564975}" type="slidenum">
              <a:rPr lang="en-US" smtClean="0">
                <a:solidFill>
                  <a:srgbClr val="FFFFFF"/>
                </a:solidFill>
              </a:rPr>
              <a:pPr defTabSz="1375329"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7944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lowchart: Off-page Connector 9"/>
          <p:cNvSpPr/>
          <p:nvPr userDrawn="1"/>
        </p:nvSpPr>
        <p:spPr>
          <a:xfrm rot="5400000">
            <a:off x="11729262" y="126222"/>
            <a:ext cx="384175" cy="538163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8" tIns="60954" rIns="121908" bIns="60954" anchor="ctr"/>
          <a:lstStyle/>
          <a:p>
            <a:pPr algn="ctr" defTabSz="13753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701475" y="203217"/>
            <a:ext cx="508001" cy="366713"/>
          </a:xfrm>
          <a:prstGeom prst="rect">
            <a:avLst/>
          </a:prstGeom>
        </p:spPr>
        <p:txBody>
          <a:bodyPr vert="horz" wrap="square" lIns="121908" tIns="60954" rIns="121908" bIns="60954" numCol="1" anchor="ctr" anchorCtr="0" compatLnSpc="1">
            <a:prstTxWarp prst="textNoShape">
              <a:avLst/>
            </a:prstTxWarp>
          </a:bodyPr>
          <a:lstStyle>
            <a:lvl1pPr algn="ctr" defTabSz="1374775" eaLnBrk="1" hangingPunct="1">
              <a:defRPr sz="1200" b="1" smtClean="0">
                <a:solidFill>
                  <a:srgbClr val="FFFFFF"/>
                </a:solidFill>
                <a:ea typeface="FontAwesome"/>
              </a:defRPr>
            </a:lvl1pPr>
          </a:lstStyle>
          <a:p>
            <a:pPr>
              <a:defRPr/>
            </a:pPr>
            <a:fld id="{36F19540-32E8-4A1D-8F37-1B05EA6B593B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63786492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lowchart: Off-page Connector 9"/>
          <p:cNvSpPr/>
          <p:nvPr userDrawn="1"/>
        </p:nvSpPr>
        <p:spPr>
          <a:xfrm rot="5400000">
            <a:off x="11729262" y="126222"/>
            <a:ext cx="384175" cy="538163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8" tIns="60954" rIns="121908" bIns="60954" anchor="ctr"/>
          <a:lstStyle/>
          <a:p>
            <a:pPr algn="ctr" defTabSz="13753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3791240" y="541390"/>
            <a:ext cx="7517421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r">
              <a:defRPr sz="2700" b="1" baseline="0">
                <a:solidFill>
                  <a:schemeClr val="tx1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Text Placeholder 3"/>
          <p:cNvSpPr>
            <a:spLocks noGrp="1"/>
          </p:cNvSpPr>
          <p:nvPr>
            <p:ph type="body" sz="half" idx="2"/>
          </p:nvPr>
        </p:nvSpPr>
        <p:spPr>
          <a:xfrm>
            <a:off x="5822962" y="1010699"/>
            <a:ext cx="5485686" cy="267661"/>
          </a:xfrm>
          <a:prstGeom prst="rect">
            <a:avLst/>
          </a:prstGeom>
        </p:spPr>
        <p:txBody>
          <a:bodyPr wrap="square" lIns="0" tIns="0" rIns="0" bIns="0" anchor="ctr">
            <a:noAutofit/>
          </a:bodyPr>
          <a:lstStyle>
            <a:lvl1pPr marL="0" indent="0" algn="r">
              <a:buNone/>
              <a:defRPr sz="1400" b="1" i="0" baseline="0">
                <a:solidFill>
                  <a:schemeClr val="bg1">
                    <a:lumMod val="75000"/>
                  </a:schemeClr>
                </a:solidFill>
                <a:latin typeface="+mn-lt"/>
              </a:defRPr>
            </a:lvl1pPr>
            <a:lvl2pPr marL="609539" indent="0">
              <a:buNone/>
              <a:defRPr sz="1600"/>
            </a:lvl2pPr>
            <a:lvl3pPr marL="1219078" indent="0">
              <a:buNone/>
              <a:defRPr sz="1300"/>
            </a:lvl3pPr>
            <a:lvl4pPr marL="1828617" indent="0">
              <a:buNone/>
              <a:defRPr sz="1200"/>
            </a:lvl4pPr>
            <a:lvl5pPr marL="2438156" indent="0">
              <a:buNone/>
              <a:defRPr sz="1200"/>
            </a:lvl5pPr>
            <a:lvl6pPr marL="3047695" indent="0">
              <a:buNone/>
              <a:defRPr sz="1200"/>
            </a:lvl6pPr>
            <a:lvl7pPr marL="3657234" indent="0">
              <a:buNone/>
              <a:defRPr sz="1200"/>
            </a:lvl7pPr>
            <a:lvl8pPr marL="4266773" indent="0">
              <a:buNone/>
              <a:defRPr sz="1200"/>
            </a:lvl8pPr>
            <a:lvl9pPr marL="4876312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701475" y="203217"/>
            <a:ext cx="508001" cy="366713"/>
          </a:xfrm>
          <a:prstGeom prst="rect">
            <a:avLst/>
          </a:prstGeom>
        </p:spPr>
        <p:txBody>
          <a:bodyPr vert="horz" wrap="square" lIns="121908" tIns="60954" rIns="121908" bIns="60954" numCol="1" anchor="ctr" anchorCtr="0" compatLnSpc="1">
            <a:prstTxWarp prst="textNoShape">
              <a:avLst/>
            </a:prstTxWarp>
          </a:bodyPr>
          <a:lstStyle>
            <a:lvl1pPr algn="ctr" defTabSz="1374775" eaLnBrk="1" hangingPunct="1">
              <a:defRPr sz="1200" b="1" smtClean="0">
                <a:solidFill>
                  <a:srgbClr val="FFFFFF"/>
                </a:solidFill>
                <a:ea typeface="FontAwesome"/>
              </a:defRPr>
            </a:lvl1pPr>
          </a:lstStyle>
          <a:p>
            <a:pPr>
              <a:defRPr/>
            </a:pPr>
            <a:fld id="{5D16D8CC-F191-40E1-A014-66ACFDCCECC2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7020802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Free Blank With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Off-page Connector 7"/>
          <p:cNvSpPr/>
          <p:nvPr userDrawn="1"/>
        </p:nvSpPr>
        <p:spPr>
          <a:xfrm rot="5400000">
            <a:off x="11729262" y="126222"/>
            <a:ext cx="384175" cy="538163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8" tIns="60954" rIns="121908" bIns="60954" anchor="ctr"/>
          <a:lstStyle/>
          <a:p>
            <a:pPr algn="ctr" defTabSz="13753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2864" y="356646"/>
            <a:ext cx="7517421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872852" y="825954"/>
            <a:ext cx="5485686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9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39" indent="0">
              <a:buNone/>
              <a:defRPr sz="1600"/>
            </a:lvl2pPr>
            <a:lvl3pPr marL="1219078" indent="0">
              <a:buNone/>
              <a:defRPr sz="1300"/>
            </a:lvl3pPr>
            <a:lvl4pPr marL="1828617" indent="0">
              <a:buNone/>
              <a:defRPr sz="1200"/>
            </a:lvl4pPr>
            <a:lvl5pPr marL="2438156" indent="0">
              <a:buNone/>
              <a:defRPr sz="1200"/>
            </a:lvl5pPr>
            <a:lvl6pPr marL="3047695" indent="0">
              <a:buNone/>
              <a:defRPr sz="1200"/>
            </a:lvl6pPr>
            <a:lvl7pPr marL="3657234" indent="0">
              <a:buNone/>
              <a:defRPr sz="1200"/>
            </a:lvl7pPr>
            <a:lvl8pPr marL="4266773" indent="0">
              <a:buNone/>
              <a:defRPr sz="1200"/>
            </a:lvl8pPr>
            <a:lvl9pPr marL="4876312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701475" y="203217"/>
            <a:ext cx="508001" cy="366713"/>
          </a:xfrm>
          <a:prstGeom prst="rect">
            <a:avLst/>
          </a:prstGeom>
        </p:spPr>
        <p:txBody>
          <a:bodyPr vert="horz" wrap="square" lIns="121908" tIns="60954" rIns="121908" bIns="60954" numCol="1" anchor="ctr" anchorCtr="0" compatLnSpc="1">
            <a:prstTxWarp prst="textNoShape">
              <a:avLst/>
            </a:prstTxWarp>
          </a:bodyPr>
          <a:lstStyle>
            <a:lvl1pPr algn="ctr" defTabSz="1374775" eaLnBrk="1" hangingPunct="1">
              <a:defRPr sz="1200" b="1" smtClean="0">
                <a:solidFill>
                  <a:srgbClr val="FFFFFF"/>
                </a:solidFill>
                <a:ea typeface="FontAwesome"/>
              </a:defRPr>
            </a:lvl1pPr>
          </a:lstStyle>
          <a:p>
            <a:pPr>
              <a:defRPr/>
            </a:pPr>
            <a:fld id="{5373A433-92AF-4975-9DD6-C2E5DCC66700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28272427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re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05047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 вывод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2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6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5A2A712D-36FD-4594-A19C-BBED1D08007B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4" name="Прямая соединительная линия 13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/>
          </p:nvPr>
        </p:nvSpPr>
        <p:spPr>
          <a:xfrm>
            <a:off x="1046907" y="6356341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8557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 userDrawn="1"/>
        </p:nvGrpSpPr>
        <p:grpSpPr bwMode="auto">
          <a:xfrm>
            <a:off x="12" y="6732588"/>
            <a:ext cx="12190413" cy="125412"/>
            <a:chOff x="0" y="2573904"/>
            <a:chExt cx="8767278" cy="44695"/>
          </a:xfrm>
        </p:grpSpPr>
        <p:grpSp>
          <p:nvGrpSpPr>
            <p:cNvPr id="5" name="Group 43"/>
            <p:cNvGrpSpPr>
              <a:grpSpLocks/>
            </p:cNvGrpSpPr>
            <p:nvPr/>
          </p:nvGrpSpPr>
          <p:grpSpPr bwMode="auto"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1" name="Rectangle 14"/>
              <p:cNvSpPr/>
              <p:nvPr/>
            </p:nvSpPr>
            <p:spPr>
              <a:xfrm>
                <a:off x="0" y="2573904"/>
                <a:ext cx="1262744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2" name="Rectangle 15"/>
              <p:cNvSpPr/>
              <p:nvPr/>
            </p:nvSpPr>
            <p:spPr>
              <a:xfrm>
                <a:off x="1262744" y="2573904"/>
                <a:ext cx="1262744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Rectangle 16"/>
              <p:cNvSpPr/>
              <p:nvPr/>
            </p:nvSpPr>
            <p:spPr>
              <a:xfrm>
                <a:off x="2490095" y="2573904"/>
                <a:ext cx="1262744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6" name="Group 44"/>
            <p:cNvGrpSpPr>
              <a:grpSpLocks/>
            </p:cNvGrpSpPr>
            <p:nvPr/>
          </p:nvGrpSpPr>
          <p:grpSpPr bwMode="auto"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7" name="Rectangle 10"/>
              <p:cNvSpPr/>
              <p:nvPr/>
            </p:nvSpPr>
            <p:spPr>
              <a:xfrm>
                <a:off x="503" y="2573904"/>
                <a:ext cx="1262744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ectangle 11"/>
              <p:cNvSpPr/>
              <p:nvPr/>
            </p:nvSpPr>
            <p:spPr>
              <a:xfrm>
                <a:off x="1263247" y="2573904"/>
                <a:ext cx="1262744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9" name="Rectangle 12"/>
              <p:cNvSpPr/>
              <p:nvPr/>
            </p:nvSpPr>
            <p:spPr>
              <a:xfrm>
                <a:off x="2489456" y="2573904"/>
                <a:ext cx="1262744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Rectangle 13"/>
              <p:cNvSpPr/>
              <p:nvPr/>
            </p:nvSpPr>
            <p:spPr>
              <a:xfrm>
                <a:off x="3752199" y="2573904"/>
                <a:ext cx="1262744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8" name="Title 1"/>
          <p:cNvSpPr>
            <a:spLocks noGrp="1"/>
          </p:cNvSpPr>
          <p:nvPr>
            <p:ph type="title"/>
          </p:nvPr>
        </p:nvSpPr>
        <p:spPr>
          <a:xfrm>
            <a:off x="872864" y="356646"/>
            <a:ext cx="7517421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2"/>
          </p:nvPr>
        </p:nvSpPr>
        <p:spPr>
          <a:xfrm>
            <a:off x="872852" y="825954"/>
            <a:ext cx="5485686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9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39" indent="0">
              <a:buNone/>
              <a:defRPr sz="1600"/>
            </a:lvl2pPr>
            <a:lvl3pPr marL="1219078" indent="0">
              <a:buNone/>
              <a:defRPr sz="1300"/>
            </a:lvl3pPr>
            <a:lvl4pPr marL="1828617" indent="0">
              <a:buNone/>
              <a:defRPr sz="1200"/>
            </a:lvl4pPr>
            <a:lvl5pPr marL="2438156" indent="0">
              <a:buNone/>
              <a:defRPr sz="1200"/>
            </a:lvl5pPr>
            <a:lvl6pPr marL="3047695" indent="0">
              <a:buNone/>
              <a:defRPr sz="1200"/>
            </a:lvl6pPr>
            <a:lvl7pPr marL="3657234" indent="0">
              <a:buNone/>
              <a:defRPr sz="1200"/>
            </a:lvl7pPr>
            <a:lvl8pPr marL="4266773" indent="0">
              <a:buNone/>
              <a:defRPr sz="1200"/>
            </a:lvl8pPr>
            <a:lvl9pPr marL="4876312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073665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2" y="6732588"/>
            <a:ext cx="12190413" cy="125412"/>
            <a:chOff x="0" y="2573904"/>
            <a:chExt cx="8767278" cy="44695"/>
          </a:xfrm>
        </p:grpSpPr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9" name="Rectangle 14"/>
              <p:cNvSpPr/>
              <p:nvPr/>
            </p:nvSpPr>
            <p:spPr>
              <a:xfrm>
                <a:off x="0" y="2573904"/>
                <a:ext cx="1262744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Rectangle 15"/>
              <p:cNvSpPr/>
              <p:nvPr/>
            </p:nvSpPr>
            <p:spPr>
              <a:xfrm>
                <a:off x="1262744" y="2573904"/>
                <a:ext cx="1262744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Rectangle 16"/>
              <p:cNvSpPr/>
              <p:nvPr/>
            </p:nvSpPr>
            <p:spPr>
              <a:xfrm>
                <a:off x="2490095" y="2573904"/>
                <a:ext cx="1262744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5" name="Rectangle 10"/>
              <p:cNvSpPr/>
              <p:nvPr/>
            </p:nvSpPr>
            <p:spPr>
              <a:xfrm>
                <a:off x="503" y="2573904"/>
                <a:ext cx="1262744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Rectangle 11"/>
              <p:cNvSpPr/>
              <p:nvPr/>
            </p:nvSpPr>
            <p:spPr>
              <a:xfrm>
                <a:off x="1263247" y="2573904"/>
                <a:ext cx="1262744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Rectangle 12"/>
              <p:cNvSpPr/>
              <p:nvPr/>
            </p:nvSpPr>
            <p:spPr>
              <a:xfrm>
                <a:off x="2489456" y="2573904"/>
                <a:ext cx="1262744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ectangle 13"/>
              <p:cNvSpPr/>
              <p:nvPr/>
            </p:nvSpPr>
            <p:spPr>
              <a:xfrm>
                <a:off x="3752199" y="2573904"/>
                <a:ext cx="1262744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12" name="Flowchart: Off-page Connector 17"/>
          <p:cNvSpPr/>
          <p:nvPr userDrawn="1"/>
        </p:nvSpPr>
        <p:spPr>
          <a:xfrm rot="5400000">
            <a:off x="11729262" y="126222"/>
            <a:ext cx="384175" cy="538163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8" tIns="60954" rIns="121908" bIns="60954" anchor="ctr"/>
          <a:lstStyle/>
          <a:p>
            <a:pPr algn="ctr" defTabSz="1375364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11701475" y="203217"/>
            <a:ext cx="508001" cy="366713"/>
          </a:xfrm>
          <a:prstGeom prst="rect">
            <a:avLst/>
          </a:prstGeom>
        </p:spPr>
        <p:txBody>
          <a:bodyPr vert="horz" wrap="square" lIns="121908" tIns="60954" rIns="121908" bIns="60954" numCol="1" anchor="ctr" anchorCtr="0" compatLnSpc="1">
            <a:prstTxWarp prst="textNoShape">
              <a:avLst/>
            </a:prstTxWarp>
          </a:bodyPr>
          <a:lstStyle>
            <a:lvl1pPr algn="ctr" defTabSz="1374775" eaLnBrk="1" hangingPunct="1">
              <a:defRPr sz="1200" b="1" smtClean="0">
                <a:solidFill>
                  <a:srgbClr val="FFFFFF"/>
                </a:solidFill>
                <a:ea typeface="FontAwesome"/>
              </a:defRPr>
            </a:lvl1pPr>
          </a:lstStyle>
          <a:p>
            <a:pPr>
              <a:defRPr/>
            </a:pPr>
            <a:fld id="{D71D7585-0BA2-4195-9009-820459BD4B18}" type="slidenum">
              <a:rPr lang="en-US" altLang="ru-RU"/>
              <a:pPr>
                <a:defRPr/>
              </a:pPr>
              <a:t>‹#›</a:t>
            </a:fld>
            <a:endParaRPr lang="en-US" altLang="ru-RU" dirty="0"/>
          </a:p>
        </p:txBody>
      </p:sp>
    </p:spTree>
    <p:extLst>
      <p:ext uri="{BB962C8B-B14F-4D97-AF65-F5344CB8AC3E}">
        <p14:creationId xmlns:p14="http://schemas.microsoft.com/office/powerpoint/2010/main" val="28511928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72864" y="356646"/>
            <a:ext cx="7517421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Text Placeholder 3"/>
          <p:cNvSpPr>
            <a:spLocks noGrp="1"/>
          </p:cNvSpPr>
          <p:nvPr>
            <p:ph type="body" sz="half" idx="2"/>
          </p:nvPr>
        </p:nvSpPr>
        <p:spPr>
          <a:xfrm>
            <a:off x="872852" y="825954"/>
            <a:ext cx="5485686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9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39" indent="0">
              <a:buNone/>
              <a:defRPr sz="1600"/>
            </a:lvl2pPr>
            <a:lvl3pPr marL="1219078" indent="0">
              <a:buNone/>
              <a:defRPr sz="1300"/>
            </a:lvl3pPr>
            <a:lvl4pPr marL="1828617" indent="0">
              <a:buNone/>
              <a:defRPr sz="1200"/>
            </a:lvl4pPr>
            <a:lvl5pPr marL="2438156" indent="0">
              <a:buNone/>
              <a:defRPr sz="1200"/>
            </a:lvl5pPr>
            <a:lvl6pPr marL="3047695" indent="0">
              <a:buNone/>
              <a:defRPr sz="1200"/>
            </a:lvl6pPr>
            <a:lvl7pPr marL="3657234" indent="0">
              <a:buNone/>
              <a:defRPr sz="1200"/>
            </a:lvl7pPr>
            <a:lvl8pPr marL="4266773" indent="0">
              <a:buNone/>
              <a:defRPr sz="1200"/>
            </a:lvl8pPr>
            <a:lvl9pPr marL="4876312" indent="0">
              <a:buNone/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44890726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2" y="6732588"/>
            <a:ext cx="12190413" cy="125412"/>
            <a:chOff x="0" y="2573904"/>
            <a:chExt cx="8767278" cy="44695"/>
          </a:xfrm>
        </p:grpSpPr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9" name="Rectangle 17"/>
              <p:cNvSpPr/>
              <p:nvPr/>
            </p:nvSpPr>
            <p:spPr>
              <a:xfrm>
                <a:off x="0" y="2573904"/>
                <a:ext cx="1262744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Rectangle 18"/>
              <p:cNvSpPr/>
              <p:nvPr/>
            </p:nvSpPr>
            <p:spPr>
              <a:xfrm>
                <a:off x="1262744" y="2573904"/>
                <a:ext cx="1262744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Rectangle 19"/>
              <p:cNvSpPr/>
              <p:nvPr/>
            </p:nvSpPr>
            <p:spPr>
              <a:xfrm>
                <a:off x="2490095" y="2573904"/>
                <a:ext cx="1262744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5" name="Rectangle 11"/>
              <p:cNvSpPr/>
              <p:nvPr/>
            </p:nvSpPr>
            <p:spPr>
              <a:xfrm>
                <a:off x="503" y="2573904"/>
                <a:ext cx="1262744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Rectangle 12"/>
              <p:cNvSpPr/>
              <p:nvPr/>
            </p:nvSpPr>
            <p:spPr>
              <a:xfrm>
                <a:off x="1263247" y="2573904"/>
                <a:ext cx="1262744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Rectangle 13"/>
              <p:cNvSpPr/>
              <p:nvPr/>
            </p:nvSpPr>
            <p:spPr>
              <a:xfrm>
                <a:off x="2489456" y="2573904"/>
                <a:ext cx="1262744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ectangle 15"/>
              <p:cNvSpPr/>
              <p:nvPr/>
            </p:nvSpPr>
            <p:spPr>
              <a:xfrm>
                <a:off x="3752199" y="2573904"/>
                <a:ext cx="1262744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6098425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ree Blank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150038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7"/>
          <p:cNvGrpSpPr>
            <a:grpSpLocks/>
          </p:cNvGrpSpPr>
          <p:nvPr userDrawn="1"/>
        </p:nvGrpSpPr>
        <p:grpSpPr bwMode="auto">
          <a:xfrm>
            <a:off x="12" y="6732588"/>
            <a:ext cx="12190413" cy="125412"/>
            <a:chOff x="0" y="2573904"/>
            <a:chExt cx="8767278" cy="44695"/>
          </a:xfrm>
        </p:grpSpPr>
        <p:grpSp>
          <p:nvGrpSpPr>
            <p:cNvPr id="3" name="Group 43"/>
            <p:cNvGrpSpPr>
              <a:grpSpLocks/>
            </p:cNvGrpSpPr>
            <p:nvPr/>
          </p:nvGrpSpPr>
          <p:grpSpPr bwMode="auto"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9" name="Rectangle 17"/>
              <p:cNvSpPr/>
              <p:nvPr/>
            </p:nvSpPr>
            <p:spPr>
              <a:xfrm>
                <a:off x="0" y="2573904"/>
                <a:ext cx="1262744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0" name="Rectangle 18"/>
              <p:cNvSpPr/>
              <p:nvPr/>
            </p:nvSpPr>
            <p:spPr>
              <a:xfrm>
                <a:off x="1262744" y="2573904"/>
                <a:ext cx="1262744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1" name="Rectangle 19"/>
              <p:cNvSpPr/>
              <p:nvPr/>
            </p:nvSpPr>
            <p:spPr>
              <a:xfrm>
                <a:off x="2490095" y="2573904"/>
                <a:ext cx="1262744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4" name="Group 44"/>
            <p:cNvGrpSpPr>
              <a:grpSpLocks/>
            </p:cNvGrpSpPr>
            <p:nvPr/>
          </p:nvGrpSpPr>
          <p:grpSpPr bwMode="auto"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5" name="Rectangle 11"/>
              <p:cNvSpPr/>
              <p:nvPr/>
            </p:nvSpPr>
            <p:spPr>
              <a:xfrm>
                <a:off x="503" y="2573904"/>
                <a:ext cx="1262744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6" name="Rectangle 12"/>
              <p:cNvSpPr/>
              <p:nvPr/>
            </p:nvSpPr>
            <p:spPr>
              <a:xfrm>
                <a:off x="1263247" y="2573904"/>
                <a:ext cx="1262744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7" name="Rectangle 13"/>
              <p:cNvSpPr/>
              <p:nvPr/>
            </p:nvSpPr>
            <p:spPr>
              <a:xfrm>
                <a:off x="2489456" y="2573904"/>
                <a:ext cx="1262744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8" name="Rectangle 15"/>
              <p:cNvSpPr/>
              <p:nvPr/>
            </p:nvSpPr>
            <p:spPr>
              <a:xfrm>
                <a:off x="3752199" y="2573904"/>
                <a:ext cx="1262744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defTabSz="1375364" eaLnBrk="1" fontAlgn="auto" hangingPunct="1"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938880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609599" y="6356384"/>
            <a:ext cx="2844800" cy="365125"/>
          </a:xfrm>
          <a:prstGeom prst="rect">
            <a:avLst/>
          </a:prstGeom>
        </p:spPr>
        <p:txBody>
          <a:bodyPr lIns="121908" tIns="60954" rIns="121908" bIns="60954"/>
          <a:lstStyle>
            <a:lvl1pPr defTabSz="1219078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srgbClr val="262626"/>
                </a:solidFill>
                <a:latin typeface="+mn-lt"/>
              </a:defRPr>
            </a:lvl1pPr>
          </a:lstStyle>
          <a:p>
            <a:pPr>
              <a:defRPr/>
            </a:pPr>
            <a:fld id="{9551FBCC-29A8-4591-A22F-B4ACC02DCF1F}" type="datetimeFigureOut">
              <a:rPr lang="ru-RU"/>
              <a:pPr>
                <a:defRPr/>
              </a:pPr>
              <a:t>30.10.2017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4165602" y="6356384"/>
            <a:ext cx="3859214" cy="365125"/>
          </a:xfrm>
          <a:prstGeom prst="rect">
            <a:avLst/>
          </a:prstGeom>
        </p:spPr>
        <p:txBody>
          <a:bodyPr lIns="121908" tIns="60954" rIns="121908" bIns="60954"/>
          <a:lstStyle>
            <a:lvl1pPr defTabSz="1219078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srgbClr val="262626"/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736014" y="6356384"/>
            <a:ext cx="2844800" cy="365125"/>
          </a:xfrm>
          <a:prstGeom prst="rect">
            <a:avLst/>
          </a:prstGeom>
        </p:spPr>
        <p:txBody>
          <a:bodyPr vert="horz" wrap="square" lIns="121908" tIns="60954" rIns="121908" bIns="60954" numCol="1" anchor="t" anchorCtr="0" compatLnSpc="1">
            <a:prstTxWarp prst="textNoShape">
              <a:avLst/>
            </a:prstTxWarp>
          </a:bodyPr>
          <a:lstStyle>
            <a:lvl1pPr defTabSz="1217613" eaLnBrk="1" hangingPunct="1">
              <a:defRPr sz="2400" smtClean="0">
                <a:solidFill>
                  <a:srgbClr val="262626"/>
                </a:solidFill>
                <a:ea typeface="FontAwesome"/>
              </a:defRPr>
            </a:lvl1pPr>
          </a:lstStyle>
          <a:p>
            <a:pPr>
              <a:defRPr/>
            </a:pPr>
            <a:fld id="{6E37AE3C-E300-4842-9F44-185D31C6C0D3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3792948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4637"/>
            <a:ext cx="10971372" cy="1143000"/>
          </a:xfrm>
          <a:prstGeom prst="rect">
            <a:avLst/>
          </a:prstGeom>
        </p:spPr>
        <p:txBody>
          <a:bodyPr lIns="121908" tIns="60954" rIns="121908" bIns="60954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9521" y="1600206"/>
            <a:ext cx="10971372" cy="4525963"/>
          </a:xfrm>
          <a:prstGeom prst="rect">
            <a:avLst/>
          </a:prstGeom>
        </p:spPr>
        <p:txBody>
          <a:bodyPr lIns="121908" tIns="60954" rIns="121908" bIns="60954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09599" y="6356384"/>
            <a:ext cx="2844800" cy="365125"/>
          </a:xfrm>
          <a:prstGeom prst="rect">
            <a:avLst/>
          </a:prstGeom>
        </p:spPr>
        <p:txBody>
          <a:bodyPr lIns="121908" tIns="60954" rIns="121908" bIns="60954"/>
          <a:lstStyle>
            <a:lvl1pPr defTabSz="1219078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srgbClr val="262626"/>
                </a:solidFill>
                <a:latin typeface="+mn-lt"/>
              </a:defRPr>
            </a:lvl1pPr>
          </a:lstStyle>
          <a:p>
            <a:pPr>
              <a:defRPr/>
            </a:pPr>
            <a:fld id="{9551FBCC-29A8-4591-A22F-B4ACC02DCF1F}" type="datetimeFigureOut">
              <a:rPr lang="ru-RU"/>
              <a:pPr>
                <a:defRPr/>
              </a:pPr>
              <a:t>30.10.2017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165602" y="6356384"/>
            <a:ext cx="3859214" cy="365125"/>
          </a:xfrm>
          <a:prstGeom prst="rect">
            <a:avLst/>
          </a:prstGeom>
        </p:spPr>
        <p:txBody>
          <a:bodyPr lIns="121908" tIns="60954" rIns="121908" bIns="60954"/>
          <a:lstStyle>
            <a:lvl1pPr defTabSz="1219078" eaLnBrk="1" fontAlgn="auto" hangingPunct="1">
              <a:spcBef>
                <a:spcPts val="0"/>
              </a:spcBef>
              <a:spcAft>
                <a:spcPts val="0"/>
              </a:spcAft>
              <a:defRPr sz="2400">
                <a:solidFill>
                  <a:srgbClr val="262626"/>
                </a:solidFill>
                <a:latin typeface="+mn-lt"/>
              </a:defRPr>
            </a:lvl1pPr>
          </a:lstStyle>
          <a:p>
            <a:pPr>
              <a:defRPr/>
            </a:pP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736014" y="6356384"/>
            <a:ext cx="2844800" cy="365125"/>
          </a:xfrm>
          <a:prstGeom prst="rect">
            <a:avLst/>
          </a:prstGeom>
        </p:spPr>
        <p:txBody>
          <a:bodyPr vert="horz" wrap="square" lIns="121908" tIns="60954" rIns="121908" bIns="60954" numCol="1" anchor="t" anchorCtr="0" compatLnSpc="1">
            <a:prstTxWarp prst="textNoShape">
              <a:avLst/>
            </a:prstTxWarp>
          </a:bodyPr>
          <a:lstStyle>
            <a:lvl1pPr defTabSz="1217613" eaLnBrk="1" hangingPunct="1">
              <a:defRPr sz="2400" smtClean="0">
                <a:solidFill>
                  <a:srgbClr val="262626"/>
                </a:solidFill>
                <a:ea typeface="FontAwesome"/>
              </a:defRPr>
            </a:lvl1pPr>
          </a:lstStyle>
          <a:p>
            <a:pPr>
              <a:defRPr/>
            </a:pPr>
            <a:fld id="{69BA7D9D-1E73-439B-9A1A-6867E72BD4E1}" type="slidenum">
              <a:rPr lang="ru-RU" altLang="ru-RU"/>
              <a:pPr>
                <a:defRPr/>
              </a:pPr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82254796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293" y="2130450"/>
            <a:ext cx="10361851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574" y="3886200"/>
            <a:ext cx="8533289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73604-4EC2-4EB8-BEF9-CE53787125D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C160CD-A5A1-4BD5-A5D7-6C114CFB341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0253696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5509F-9D9D-4916-8F39-C3008F1989F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21168F-563B-4D1D-A720-9ABCC4510EB1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8512165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24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BFCFB72A-25AD-4308-9F48-1B1774D06E68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17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15270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2971" y="4406925"/>
            <a:ext cx="10361851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2971" y="2906713"/>
            <a:ext cx="10361851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11CE9C-BB12-4802-8457-B7DAF1260C0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3F00A-ACEA-4B6A-9A43-F44F04F1E6F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50737936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533" y="1600206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6793" y="1600206"/>
            <a:ext cx="5384099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3BEBE6-8E8E-4103-AC04-5ADD4F1B448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579EB5-4CA0-4842-86E2-1C01EF516120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78824088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521" y="1535113"/>
            <a:ext cx="538621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521" y="2174875"/>
            <a:ext cx="538621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2561" y="1535113"/>
            <a:ext cx="5388332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2561" y="2174875"/>
            <a:ext cx="5388332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4E0987-4051-49D6-80F9-5DF38920E52C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F9FC57-DE09-4763-9B6E-98EB8B9883BB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76984057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B19C2-2B4D-4921-BF8C-DE94DFC3D1B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E9DB3-70A7-4197-8876-1FC73566D39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9158763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12C6AA-1B3B-479D-8246-29ACA2217978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5360A73-0706-4BA3-9412-7454551C6D13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66650849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21" y="273050"/>
            <a:ext cx="4010562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113" y="273057"/>
            <a:ext cx="681477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521" y="1435103"/>
            <a:ext cx="4010562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F1D6E7-A2EC-48BF-A465-F338037CB50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5F6A628-8E2A-422E-B5B1-17594782268F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28809136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406" y="4800600"/>
            <a:ext cx="7314248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406" y="612775"/>
            <a:ext cx="7314248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406" y="5367338"/>
            <a:ext cx="7314248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5004F-480A-467F-AA2D-519DDC8FABD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E74A3B-43D2-4992-A1F4-64D03887386E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198538666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5640F-CD08-4369-8E4F-003B6CDF62A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144FFD-48A8-4D11-95CA-EAB947678C12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35716860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8049" y="274645"/>
            <a:ext cx="2742843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533" y="274645"/>
            <a:ext cx="8025355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7737F-7941-46F0-83E1-30F2877ADE2B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05B821-CAFC-41BE-A50D-E95BB6D3D505}" type="slidenum">
              <a:rPr lang="ru-RU" altLang="ru-RU"/>
              <a:pPr/>
              <a:t>‹#›</a:t>
            </a:fld>
            <a:endParaRPr lang="ru-RU" altLang="ru-RU" dirty="0"/>
          </a:p>
        </p:txBody>
      </p:sp>
    </p:spTree>
    <p:extLst>
      <p:ext uri="{BB962C8B-B14F-4D97-AF65-F5344CB8AC3E}">
        <p14:creationId xmlns:p14="http://schemas.microsoft.com/office/powerpoint/2010/main" val="412603781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B647F-C3A8-4FA1-BB1E-48B114FC92E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494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6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с двумя усеченными соседними углами 13"/>
          <p:cNvSpPr/>
          <p:nvPr userDrawn="1"/>
        </p:nvSpPr>
        <p:spPr>
          <a:xfrm rot="10800000">
            <a:off x="5440376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0"/>
          <p:cNvSpPr/>
          <p:nvPr userDrawn="1"/>
        </p:nvSpPr>
        <p:spPr>
          <a:xfrm rot="10800000">
            <a:off x="7043739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5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единительная линия 15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0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6BB81CBB-EF21-47C0-BE97-88590F94B4E4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21" name="Прямая соединительная линия 20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17"/>
          <p:cNvSpPr>
            <a:spLocks noGrp="1"/>
          </p:cNvSpPr>
          <p:nvPr>
            <p:ph type="body" sz="quarter" idx="12"/>
          </p:nvPr>
        </p:nvSpPr>
        <p:spPr>
          <a:xfrm>
            <a:off x="5522133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5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9" y="6370394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8598530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A11173-2BDA-44E3-8107-C6B5C42E74A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3667454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53" y="1709743"/>
            <a:ext cx="1051423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53" y="4589486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B70A4-3031-4414-83DF-BB3A41E5C9F9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93443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5C1D5C-1BB3-4888-9A4C-2F1BE93FFC3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4239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90" y="365129"/>
            <a:ext cx="1051423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90" y="1681163"/>
            <a:ext cx="51571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90" y="2505075"/>
            <a:ext cx="51571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08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08" y="2505075"/>
            <a:ext cx="5182513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5F9F81-F9A2-413E-9010-B3FC9704D416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571158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A3779-7A53-4933-8675-0BC00DDD1163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06983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1772F-33BF-4CF8-AF75-122255D7D5BD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9294950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90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31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90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2F0D1-D5FB-44A4-ACC2-4A623E056235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32582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90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31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90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B33C83-1FC3-4B4C-AC19-B5A3FDBF3DFC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8685278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C482F-D6C3-4361-B20A-892AD16862B8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733508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4" y="365125"/>
            <a:ext cx="2628558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1" y="365125"/>
            <a:ext cx="7733293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F72F8A-077B-47CC-BE7E-3F377748B550}" type="datetime1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158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293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с двумя усеченными соседними углами 13"/>
          <p:cNvSpPr/>
          <p:nvPr userDrawn="1"/>
        </p:nvSpPr>
        <p:spPr>
          <a:xfrm rot="10800000">
            <a:off x="5440376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0"/>
          <p:cNvSpPr/>
          <p:nvPr userDrawn="1"/>
        </p:nvSpPr>
        <p:spPr>
          <a:xfrm rot="10800000">
            <a:off x="7043739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5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единительная линия 15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0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E63802B-948F-446F-86B4-30FA962C4454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21" name="Прямая соединительная линия 20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17"/>
          <p:cNvSpPr>
            <a:spLocks noGrp="1"/>
          </p:cNvSpPr>
          <p:nvPr>
            <p:ph type="body" sz="quarter" idx="12"/>
          </p:nvPr>
        </p:nvSpPr>
        <p:spPr>
          <a:xfrm>
            <a:off x="5522133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9" y="6370394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48242409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819498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446467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52" y="1709743"/>
            <a:ext cx="1051423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52" y="4589484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1404105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3068099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9" y="365129"/>
            <a:ext cx="1051423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89" y="1681163"/>
            <a:ext cx="51571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89" y="2505075"/>
            <a:ext cx="51571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07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07" y="2505075"/>
            <a:ext cx="5182513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12563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069991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72423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31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8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866832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31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8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7183414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2940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317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с двумя усеченными соседними углами 13"/>
          <p:cNvSpPr/>
          <p:nvPr userDrawn="1"/>
        </p:nvSpPr>
        <p:spPr>
          <a:xfrm rot="10800000">
            <a:off x="5440376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0"/>
          <p:cNvSpPr/>
          <p:nvPr userDrawn="1"/>
        </p:nvSpPr>
        <p:spPr>
          <a:xfrm rot="10800000">
            <a:off x="7043739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5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единительная линия 15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0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C6BE7860-8BA5-42CA-B395-57690FA2C5E6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21" name="Прямая соединительная линия 20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17"/>
          <p:cNvSpPr>
            <a:spLocks noGrp="1"/>
          </p:cNvSpPr>
          <p:nvPr>
            <p:ph type="body" sz="quarter" idx="12"/>
          </p:nvPr>
        </p:nvSpPr>
        <p:spPr>
          <a:xfrm>
            <a:off x="5522133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9" y="6370394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733896144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4" y="365125"/>
            <a:ext cx="2628558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1" y="365125"/>
            <a:ext cx="7733293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37498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Прямая соединительная линия 2"/>
          <p:cNvCxnSpPr/>
          <p:nvPr userDrawn="1"/>
        </p:nvCxnSpPr>
        <p:spPr>
          <a:xfrm>
            <a:off x="2495559" y="3276600"/>
            <a:ext cx="7199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Рисунок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16501" y="1512891"/>
            <a:ext cx="2157412" cy="111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5" name="Прямая соединительная линия 4"/>
          <p:cNvCxnSpPr/>
          <p:nvPr userDrawn="1"/>
        </p:nvCxnSpPr>
        <p:spPr>
          <a:xfrm>
            <a:off x="2495559" y="5345113"/>
            <a:ext cx="7199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2495684" y="3276132"/>
            <a:ext cx="7199063" cy="206969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2000" b="1" baseline="0">
                <a:solidFill>
                  <a:srgbClr val="004A7A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551172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с вывод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42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9" name="Прямая соединительная линия 8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6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5A2A712D-36FD-4594-A19C-BBED1D08007B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4" name="Прямая соединительная линия 13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1"/>
          </p:nvPr>
        </p:nvSpPr>
        <p:spPr>
          <a:xfrm>
            <a:off x="1046907" y="6356335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39724558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пусто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776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Рисунок 5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7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BFCFB72A-25AD-4308-9F48-1B1774D06E68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17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62128274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790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с двумя усеченными соседними углами 13"/>
          <p:cNvSpPr/>
          <p:nvPr userDrawn="1"/>
        </p:nvSpPr>
        <p:spPr>
          <a:xfrm rot="10800000">
            <a:off x="544037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0"/>
          <p:cNvSpPr/>
          <p:nvPr userDrawn="1"/>
        </p:nvSpPr>
        <p:spPr>
          <a:xfrm rot="10800000">
            <a:off x="7043739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5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единительная линия 15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0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6BB81CBB-EF21-47C0-BE97-88590F94B4E4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21" name="Прямая соединительная линия 20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17"/>
          <p:cNvSpPr>
            <a:spLocks noGrp="1"/>
          </p:cNvSpPr>
          <p:nvPr>
            <p:ph type="body" sz="quarter" idx="12"/>
          </p:nvPr>
        </p:nvSpPr>
        <p:spPr>
          <a:xfrm>
            <a:off x="552213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5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6" y="6370388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936623190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814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с двумя усеченными соседними углами 13"/>
          <p:cNvSpPr/>
          <p:nvPr userDrawn="1"/>
        </p:nvSpPr>
        <p:spPr>
          <a:xfrm rot="10800000">
            <a:off x="544037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0"/>
          <p:cNvSpPr/>
          <p:nvPr userDrawn="1"/>
        </p:nvSpPr>
        <p:spPr>
          <a:xfrm rot="10800000">
            <a:off x="7043739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5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единительная линия 15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0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E63802B-948F-446F-86B4-30FA962C4454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21" name="Прямая соединительная линия 20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17"/>
          <p:cNvSpPr>
            <a:spLocks noGrp="1"/>
          </p:cNvSpPr>
          <p:nvPr>
            <p:ph type="body" sz="quarter" idx="12"/>
          </p:nvPr>
        </p:nvSpPr>
        <p:spPr>
          <a:xfrm>
            <a:off x="552213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6" y="6370388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80937686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083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с двумя усеченными соседними углами 13"/>
          <p:cNvSpPr/>
          <p:nvPr userDrawn="1"/>
        </p:nvSpPr>
        <p:spPr>
          <a:xfrm rot="10800000">
            <a:off x="544037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0"/>
          <p:cNvSpPr/>
          <p:nvPr userDrawn="1"/>
        </p:nvSpPr>
        <p:spPr>
          <a:xfrm rot="10800000">
            <a:off x="7043739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4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5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Прямая соединительная линия 15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0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C6BE7860-8BA5-42CA-B395-57690FA2C5E6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21" name="Прямая соединительная линия 20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Текст 17"/>
          <p:cNvSpPr>
            <a:spLocks noGrp="1"/>
          </p:cNvSpPr>
          <p:nvPr>
            <p:ph type="body" sz="quarter" idx="12"/>
          </p:nvPr>
        </p:nvSpPr>
        <p:spPr>
          <a:xfrm>
            <a:off x="552213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6" y="6370388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28542187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1862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с двумя усеченными соседними углами 13"/>
          <p:cNvSpPr/>
          <p:nvPr userDrawn="1"/>
        </p:nvSpPr>
        <p:spPr>
          <a:xfrm rot="10800000">
            <a:off x="544037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с двумя усеченными соседними углами 20"/>
          <p:cNvSpPr/>
          <p:nvPr userDrawn="1"/>
        </p:nvSpPr>
        <p:spPr>
          <a:xfrm rot="10800000">
            <a:off x="7043739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3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0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293ED078-B0C9-439D-883A-8B696FD21958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2"/>
          </p:nvPr>
        </p:nvSpPr>
        <p:spPr>
          <a:xfrm>
            <a:off x="552213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68234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88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1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8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417B0B12-E348-4DC8-B05A-00B474B22EA8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6" y="6370388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26820480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910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9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8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52B8018-3757-4192-8012-3A0AB35DCA61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4735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4/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4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с двумя усеченными соседними углами 13"/>
          <p:cNvSpPr/>
          <p:nvPr userDrawn="1"/>
        </p:nvSpPr>
        <p:spPr>
          <a:xfrm rot="10800000">
            <a:off x="5440376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с двумя усеченными соседними углами 20"/>
          <p:cNvSpPr/>
          <p:nvPr userDrawn="1"/>
        </p:nvSpPr>
        <p:spPr>
          <a:xfrm rot="10800000">
            <a:off x="7043739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3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0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293ED078-B0C9-439D-883A-8B696FD21958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18" name="Текст 17"/>
          <p:cNvSpPr>
            <a:spLocks noGrp="1"/>
          </p:cNvSpPr>
          <p:nvPr>
            <p:ph type="body" sz="quarter" idx="12"/>
          </p:nvPr>
        </p:nvSpPr>
        <p:spPr>
          <a:xfrm>
            <a:off x="5522133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5282419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2 с вывод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4934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0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1" name="Прямая соединительная линия 10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8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22DC880-6B86-4BBF-8830-91B357612197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3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436490474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5958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Прямоугольник с двумя усеченными соседними углами 20"/>
          <p:cNvSpPr/>
          <p:nvPr userDrawn="1"/>
        </p:nvSpPr>
        <p:spPr>
          <a:xfrm rot="10800000">
            <a:off x="7043739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1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3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9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C78888E5-BDF2-468E-8F92-962C1B0AFEF8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8" name="Прямая соединительная линия 17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6" y="6370388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367864843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6982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Прямоугольник с двумя усеченными соседними углами 20"/>
          <p:cNvSpPr/>
          <p:nvPr userDrawn="1"/>
        </p:nvSpPr>
        <p:spPr>
          <a:xfrm rot="10800000">
            <a:off x="7043739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2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3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4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5" name="Прямая соединительная линия 14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9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BB48FEA4-EC8F-467C-A89F-7C061DAF973A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8" name="TextBox 17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20" name="Прямая соединительная линия 19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Прямоугольник с двумя усеченными соседними углами 20"/>
          <p:cNvSpPr/>
          <p:nvPr userDrawn="1"/>
        </p:nvSpPr>
        <p:spPr>
          <a:xfrm rot="10800000">
            <a:off x="5437194" y="704878"/>
            <a:ext cx="1601787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6" y="6370388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Текст 17"/>
          <p:cNvSpPr>
            <a:spLocks noGrp="1"/>
          </p:cNvSpPr>
          <p:nvPr>
            <p:ph type="body" sz="quarter" idx="16"/>
          </p:nvPr>
        </p:nvSpPr>
        <p:spPr>
          <a:xfrm>
            <a:off x="5487996" y="68289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602227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3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8006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Прямоугольник с двумя усеченными соседними углами 20"/>
          <p:cNvSpPr/>
          <p:nvPr userDrawn="1"/>
        </p:nvSpPr>
        <p:spPr>
          <a:xfrm rot="10800000">
            <a:off x="7043739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9" name="Прямоугольник с двумя усеченными соседними углами 22"/>
          <p:cNvSpPr/>
          <p:nvPr userDrawn="1"/>
        </p:nvSpPr>
        <p:spPr>
          <a:xfrm rot="10800000">
            <a:off x="8647113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с двумя усеченными соседними углами 24"/>
          <p:cNvSpPr/>
          <p:nvPr userDrawn="1"/>
        </p:nvSpPr>
        <p:spPr>
          <a:xfrm rot="10800000">
            <a:off x="10250497" y="704878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1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9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40F76BBB-4227-478A-B1EB-D6A65F1A4E95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22" name="Текст 17"/>
          <p:cNvSpPr>
            <a:spLocks noGrp="1"/>
          </p:cNvSpPr>
          <p:nvPr>
            <p:ph type="body" sz="quarter" idx="13"/>
          </p:nvPr>
        </p:nvSpPr>
        <p:spPr>
          <a:xfrm>
            <a:off x="7126081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5" y="698136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78330161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9030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336566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336566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8934C017-9447-45BF-9C0C-A4CADCB930D6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 userDrawn="1"/>
        </p:nvSpPr>
        <p:spPr bwMode="auto">
          <a:xfrm>
            <a:off x="3949716" y="6567516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2" name="Прямая соединительная линия 11"/>
          <p:cNvCxnSpPr/>
          <p:nvPr userDrawn="1"/>
        </p:nvCxnSpPr>
        <p:spPr>
          <a:xfrm>
            <a:off x="336566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36566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Прямоугольник с двумя усеченными соседними углами 22"/>
          <p:cNvSpPr/>
          <p:nvPr userDrawn="1"/>
        </p:nvSpPr>
        <p:spPr>
          <a:xfrm rot="10800000">
            <a:off x="8647113" y="687388"/>
            <a:ext cx="1603375" cy="157162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5" name="Прямоугольник с двумя усеченными соседними углами 24"/>
          <p:cNvSpPr/>
          <p:nvPr userDrawn="1"/>
        </p:nvSpPr>
        <p:spPr>
          <a:xfrm rot="10800000">
            <a:off x="10250497" y="687388"/>
            <a:ext cx="1603375" cy="157162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6" name="TextBox 12"/>
          <p:cNvSpPr txBox="1">
            <a:spLocks noChangeArrowheads="1"/>
          </p:cNvSpPr>
          <p:nvPr userDrawn="1"/>
        </p:nvSpPr>
        <p:spPr bwMode="auto">
          <a:xfrm>
            <a:off x="8963040" y="642965"/>
            <a:ext cx="909223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dirty="0" smtClean="0">
                <a:solidFill>
                  <a:prstClr val="white"/>
                </a:solidFill>
              </a:rPr>
              <a:t>ПРОБЛЕМА</a:t>
            </a:r>
          </a:p>
        </p:txBody>
      </p:sp>
      <p:sp>
        <p:nvSpPr>
          <p:cNvPr id="17" name="TextBox 13"/>
          <p:cNvSpPr txBox="1">
            <a:spLocks noChangeArrowheads="1"/>
          </p:cNvSpPr>
          <p:nvPr userDrawn="1"/>
        </p:nvSpPr>
        <p:spPr bwMode="auto">
          <a:xfrm>
            <a:off x="10631507" y="642965"/>
            <a:ext cx="840295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ru-RU" altLang="ru-RU" sz="1000" dirty="0" smtClean="0">
                <a:solidFill>
                  <a:prstClr val="white"/>
                </a:solidFill>
              </a:rPr>
              <a:t>ПРИЧИНЫ</a:t>
            </a:r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6" y="6370388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918519744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Title+ SubTitle+Numb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872861" y="356641"/>
            <a:ext cx="7517421" cy="471365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algn="l">
              <a:defRPr sz="3200" b="1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872852" y="825954"/>
            <a:ext cx="5485686" cy="267661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900" b="1" baseline="0">
                <a:solidFill>
                  <a:schemeClr val="bg1">
                    <a:lumMod val="75000"/>
                  </a:schemeClr>
                </a:solidFill>
              </a:defRPr>
            </a:lvl1pPr>
            <a:lvl2pPr marL="609524" indent="0">
              <a:buNone/>
              <a:defRPr sz="1600"/>
            </a:lvl2pPr>
            <a:lvl3pPr marL="1219048" indent="0">
              <a:buNone/>
              <a:defRPr sz="1300"/>
            </a:lvl3pPr>
            <a:lvl4pPr marL="1828571" indent="0">
              <a:buNone/>
              <a:defRPr sz="1200"/>
            </a:lvl4pPr>
            <a:lvl5pPr marL="2438095" indent="0">
              <a:buNone/>
              <a:defRPr sz="1200"/>
            </a:lvl5pPr>
            <a:lvl6pPr marL="3047619" indent="0">
              <a:buNone/>
              <a:defRPr sz="1200"/>
            </a:lvl6pPr>
            <a:lvl7pPr marL="3657143" indent="0">
              <a:buNone/>
              <a:defRPr sz="1200"/>
            </a:lvl7pPr>
            <a:lvl8pPr marL="4266666" indent="0">
              <a:buNone/>
              <a:defRPr sz="1200"/>
            </a:lvl8pPr>
            <a:lvl9pPr marL="4876190" indent="0">
              <a:buNone/>
              <a:defRPr sz="1200"/>
            </a:lvl9pPr>
          </a:lstStyle>
          <a:p>
            <a:pPr lvl="0"/>
            <a:r>
              <a:rPr lang="en-US" dirty="0" smtClean="0"/>
              <a:t>SUBTEXT GOES HERE</a:t>
            </a:r>
          </a:p>
        </p:txBody>
      </p:sp>
      <p:grpSp>
        <p:nvGrpSpPr>
          <p:cNvPr id="3" name="Group 7"/>
          <p:cNvGrpSpPr/>
          <p:nvPr userDrawn="1"/>
        </p:nvGrpSpPr>
        <p:grpSpPr>
          <a:xfrm>
            <a:off x="9" y="6731839"/>
            <a:ext cx="12190413" cy="126199"/>
            <a:chOff x="0" y="2573904"/>
            <a:chExt cx="8767278" cy="44695"/>
          </a:xfrm>
        </p:grpSpPr>
        <p:grpSp>
          <p:nvGrpSpPr>
            <p:cNvPr id="4" name="Group 43"/>
            <p:cNvGrpSpPr/>
            <p:nvPr/>
          </p:nvGrpSpPr>
          <p:grpSpPr>
            <a:xfrm>
              <a:off x="0" y="2573904"/>
              <a:ext cx="3752335" cy="44695"/>
              <a:chOff x="0" y="2573904"/>
              <a:chExt cx="3752335" cy="44695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  <p:grpSp>
          <p:nvGrpSpPr>
            <p:cNvPr id="5" name="Group 44"/>
            <p:cNvGrpSpPr/>
            <p:nvPr/>
          </p:nvGrpSpPr>
          <p:grpSpPr>
            <a:xfrm>
              <a:off x="3752335" y="2573904"/>
              <a:ext cx="5014943" cy="44695"/>
              <a:chOff x="0" y="2573904"/>
              <a:chExt cx="5014943" cy="44695"/>
            </a:xfrm>
          </p:grpSpPr>
          <p:sp>
            <p:nvSpPr>
              <p:cNvPr id="12" name="Rectangle 11"/>
              <p:cNvSpPr/>
              <p:nvPr/>
            </p:nvSpPr>
            <p:spPr>
              <a:xfrm>
                <a:off x="0" y="2573904"/>
                <a:ext cx="1262608" cy="44695"/>
              </a:xfrm>
              <a:prstGeom prst="rect">
                <a:avLst/>
              </a:prstGeom>
              <a:solidFill>
                <a:schemeClr val="accent4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3" name="Rectangle 12"/>
              <p:cNvSpPr/>
              <p:nvPr/>
            </p:nvSpPr>
            <p:spPr>
              <a:xfrm>
                <a:off x="1262608" y="2573904"/>
                <a:ext cx="1262608" cy="44695"/>
              </a:xfrm>
              <a:prstGeom prst="rect">
                <a:avLst/>
              </a:prstGeom>
              <a:solidFill>
                <a:schemeClr val="accent5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4" name="Rectangle 13"/>
              <p:cNvSpPr/>
              <p:nvPr/>
            </p:nvSpPr>
            <p:spPr>
              <a:xfrm>
                <a:off x="2489727" y="2573904"/>
                <a:ext cx="1262608" cy="44695"/>
              </a:xfrm>
              <a:prstGeom prst="rect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  <p:sp>
            <p:nvSpPr>
              <p:cNvPr id="16" name="Rectangle 15"/>
              <p:cNvSpPr/>
              <p:nvPr/>
            </p:nvSpPr>
            <p:spPr>
              <a:xfrm>
                <a:off x="3752335" y="2573904"/>
                <a:ext cx="1262608" cy="44695"/>
              </a:xfrm>
              <a:prstGeom prst="rect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defTabSz="1375329"/>
                <a:endParaRPr lang="en-US" sz="2700" dirty="0">
                  <a:solidFill>
                    <a:srgbClr val="FFFFFF"/>
                  </a:solidFill>
                </a:endParaRPr>
              </a:p>
            </p:txBody>
          </p:sp>
        </p:grpSp>
      </p:grpSp>
      <p:sp>
        <p:nvSpPr>
          <p:cNvPr id="22" name="Flowchart: Off-page Connector 21"/>
          <p:cNvSpPr/>
          <p:nvPr userDrawn="1"/>
        </p:nvSpPr>
        <p:spPr>
          <a:xfrm rot="5400000">
            <a:off x="11729624" y="126255"/>
            <a:ext cx="384047" cy="537595"/>
          </a:xfrm>
          <a:prstGeom prst="flowChartOffpageConnector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901" tIns="60950" rIns="121901" bIns="60950" rtlCol="0" anchor="ctr"/>
          <a:lstStyle/>
          <a:p>
            <a:pPr algn="ctr" defTabSz="1375329"/>
            <a:endParaRPr lang="en-US" sz="2700" dirty="0">
              <a:solidFill>
                <a:srgbClr val="FFFFFF"/>
              </a:solidFill>
            </a:endParaRPr>
          </a:p>
        </p:txBody>
      </p:sp>
      <p:sp>
        <p:nvSpPr>
          <p:cNvPr id="23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1701590" y="203030"/>
            <a:ext cx="507935" cy="366183"/>
          </a:xfrm>
          <a:prstGeom prst="rect">
            <a:avLst/>
          </a:prstGeom>
        </p:spPr>
        <p:txBody>
          <a:bodyPr lIns="121917" tIns="60958" rIns="121917" bIns="60958" anchor="ctr"/>
          <a:lstStyle>
            <a:lvl1pPr algn="ctr">
              <a:defRPr sz="1200" b="1">
                <a:solidFill>
                  <a:schemeClr val="bg1"/>
                </a:solidFill>
              </a:defRPr>
            </a:lvl1pPr>
          </a:lstStyle>
          <a:p>
            <a:pPr defTabSz="1375329"/>
            <a:fld id="{C136B7D2-B98C-44FD-8D04-7EC62A564975}" type="slidenum">
              <a:rPr lang="en-US" smtClean="0">
                <a:solidFill>
                  <a:srgbClr val="FFFFFF"/>
                </a:solidFill>
              </a:rPr>
              <a:pPr defTabSz="1375329"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137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 build="p">
        <p:tmplLst>
          <p:tmpl lvl="1">
            <p:tnLst>
              <p:par>
                <p:cTn presetID="10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5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5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988406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217875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7" y="1709738"/>
            <a:ext cx="1051423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7" y="4589474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281083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1870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9365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10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11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2" name="Прямая соединительная линия 11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8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417B0B12-E348-4DC8-B05A-00B474B22EA8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cxnSp>
        <p:nvCxnSpPr>
          <p:cNvPr id="16" name="Прямая соединительная линия 15"/>
          <p:cNvCxnSpPr/>
          <p:nvPr userDrawn="1"/>
        </p:nvCxnSpPr>
        <p:spPr>
          <a:xfrm>
            <a:off x="336569" y="5781675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 userDrawn="1"/>
        </p:nvCxnSpPr>
        <p:spPr>
          <a:xfrm>
            <a:off x="336569" y="6345238"/>
            <a:ext cx="11517313" cy="0"/>
          </a:xfrm>
          <a:prstGeom prst="line">
            <a:avLst/>
          </a:prstGeom>
          <a:ln>
            <a:solidFill>
              <a:srgbClr val="004C7E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1" name="Текст 10"/>
          <p:cNvSpPr>
            <a:spLocks noGrp="1"/>
          </p:cNvSpPr>
          <p:nvPr>
            <p:ph type="body" sz="quarter" idx="10"/>
          </p:nvPr>
        </p:nvSpPr>
        <p:spPr>
          <a:xfrm>
            <a:off x="335957" y="5782424"/>
            <a:ext cx="11518500" cy="56293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600" b="1">
                <a:solidFill>
                  <a:srgbClr val="C00000"/>
                </a:solidFill>
                <a:effectLst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34" name="Текст 15"/>
          <p:cNvSpPr>
            <a:spLocks noGrp="1"/>
          </p:cNvSpPr>
          <p:nvPr>
            <p:ph type="body" sz="quarter" idx="11"/>
          </p:nvPr>
        </p:nvSpPr>
        <p:spPr>
          <a:xfrm>
            <a:off x="335969" y="6370394"/>
            <a:ext cx="10807002" cy="19675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00" b="1" i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2129820039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4" y="365126"/>
            <a:ext cx="1051423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84" y="1681163"/>
            <a:ext cx="51571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84" y="2505075"/>
            <a:ext cx="51571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402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402" y="2505075"/>
            <a:ext cx="5182513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4231070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634732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797107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4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84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8109494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84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84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759734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3871851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4" y="365125"/>
            <a:ext cx="2628558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1" y="365125"/>
            <a:ext cx="7733293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51894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3802" y="1122363"/>
            <a:ext cx="914281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3802" y="3602038"/>
            <a:ext cx="914281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4855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1796172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742" y="1709738"/>
            <a:ext cx="10514231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742" y="4589464"/>
            <a:ext cx="10514231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1487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/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038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6" name="Рисунок 4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Прямоугольник с двумя усеченными соседними углами 22"/>
          <p:cNvSpPr/>
          <p:nvPr userDrawn="1"/>
        </p:nvSpPr>
        <p:spPr>
          <a:xfrm rot="10800000">
            <a:off x="8647113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chemeClr val="accent1">
              <a:alpha val="2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sp>
        <p:nvSpPr>
          <p:cNvPr id="8" name="Прямоугольник с двумя усеченными соседними углами 24"/>
          <p:cNvSpPr/>
          <p:nvPr userDrawn="1"/>
        </p:nvSpPr>
        <p:spPr>
          <a:xfrm rot="10800000">
            <a:off x="10250500" y="704884"/>
            <a:ext cx="1603375" cy="157163"/>
          </a:xfrm>
          <a:prstGeom prst="snip2SameRect">
            <a:avLst>
              <a:gd name="adj1" fmla="val 42328"/>
              <a:gd name="adj2" fmla="val 0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solidFill>
                <a:prstClr val="white"/>
              </a:solidFill>
            </a:endParaRPr>
          </a:p>
        </p:txBody>
      </p:sp>
      <p:pic>
        <p:nvPicPr>
          <p:cNvPr id="9" name="Рисунок 1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02950" y="141305"/>
            <a:ext cx="950914" cy="490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0" name="Прямая соединительная линия 9"/>
          <p:cNvCxnSpPr/>
          <p:nvPr userDrawn="1"/>
        </p:nvCxnSpPr>
        <p:spPr>
          <a:xfrm>
            <a:off x="336569" y="684213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 userDrawn="1"/>
        </p:nvCxnSpPr>
        <p:spPr>
          <a:xfrm>
            <a:off x="336569" y="6567488"/>
            <a:ext cx="11517313" cy="0"/>
          </a:xfrm>
          <a:prstGeom prst="line">
            <a:avLst/>
          </a:prstGeom>
          <a:ln w="31750" cap="rnd">
            <a:solidFill>
              <a:srgbClr val="004A7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8"/>
          <p:cNvSpPr txBox="1">
            <a:spLocks noChangeArrowheads="1"/>
          </p:cNvSpPr>
          <p:nvPr userDrawn="1"/>
        </p:nvSpPr>
        <p:spPr bwMode="auto">
          <a:xfrm>
            <a:off x="11296657" y="6567488"/>
            <a:ext cx="652463" cy="214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defRPr/>
            </a:pPr>
            <a:fld id="{052B8018-3757-4192-8012-3A0AB35DCA61}" type="slidenum">
              <a:rPr lang="ru-RU" altLang="ru-RU" sz="800" b="1" smtClean="0">
                <a:solidFill>
                  <a:srgbClr val="004A7A"/>
                </a:solidFill>
                <a:cs typeface="Arial" panose="020B0604020202020204" pitchFamily="34" charset="0"/>
              </a:rPr>
              <a:pPr algn="r" eaLnBrk="1" hangingPunct="1">
                <a:defRPr/>
              </a:pPr>
              <a:t>‹#›</a:t>
            </a:fld>
            <a:endParaRPr lang="ru-RU" altLang="ru-RU" sz="800" b="1" dirty="0" smtClean="0">
              <a:solidFill>
                <a:srgbClr val="004A7A"/>
              </a:solidFill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 userDrawn="1"/>
        </p:nvSpPr>
        <p:spPr bwMode="auto">
          <a:xfrm>
            <a:off x="3949719" y="6567522"/>
            <a:ext cx="4291013" cy="20005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defRPr/>
            </a:pPr>
            <a:r>
              <a:rPr lang="ru-RU" altLang="ru-RU" sz="700" b="1" dirty="0" smtClean="0">
                <a:solidFill>
                  <a:srgbClr val="004C7E"/>
                </a:solidFill>
              </a:rPr>
              <a:t>© Национальная палата предпринимателей Республики Казахстан «Атамекен»</a:t>
            </a:r>
          </a:p>
        </p:txBody>
      </p:sp>
      <p:sp>
        <p:nvSpPr>
          <p:cNvPr id="24" name="Текст 17"/>
          <p:cNvSpPr>
            <a:spLocks noGrp="1"/>
          </p:cNvSpPr>
          <p:nvPr>
            <p:ph type="body" sz="quarter" idx="14"/>
          </p:nvPr>
        </p:nvSpPr>
        <p:spPr>
          <a:xfrm>
            <a:off x="8729250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6" name="Текст 17"/>
          <p:cNvSpPr>
            <a:spLocks noGrp="1"/>
          </p:cNvSpPr>
          <p:nvPr>
            <p:ph type="body" sz="quarter" idx="15"/>
          </p:nvPr>
        </p:nvSpPr>
        <p:spPr>
          <a:xfrm>
            <a:off x="10332428" y="698142"/>
            <a:ext cx="1439813" cy="170901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800" b="1">
                <a:solidFill>
                  <a:schemeClr val="bg1"/>
                </a:solidFill>
              </a:defRPr>
            </a:lvl1pPr>
          </a:lstStyle>
          <a:p>
            <a:pPr lvl="0"/>
            <a:endParaRPr lang="ru-RU" dirty="0"/>
          </a:p>
        </p:txBody>
      </p:sp>
      <p:sp>
        <p:nvSpPr>
          <p:cNvPr id="25" name="Заголовок 6"/>
          <p:cNvSpPr>
            <a:spLocks noGrp="1"/>
          </p:cNvSpPr>
          <p:nvPr>
            <p:ph type="title"/>
          </p:nvPr>
        </p:nvSpPr>
        <p:spPr>
          <a:xfrm>
            <a:off x="335956" y="140594"/>
            <a:ext cx="10178275" cy="544108"/>
          </a:xfrm>
          <a:prstGeom prst="rect">
            <a:avLst/>
          </a:prstGeom>
        </p:spPr>
        <p:txBody>
          <a:bodyPr anchor="ctr"/>
          <a:lstStyle>
            <a:lvl1pPr>
              <a:lnSpc>
                <a:spcPct val="100000"/>
              </a:lnSpc>
              <a:defRPr sz="1800" b="1">
                <a:solidFill>
                  <a:srgbClr val="004A7A"/>
                </a:solidFill>
                <a:latin typeface="+mn-lt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3441028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091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1396" y="1825625"/>
            <a:ext cx="5180926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114891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365126"/>
            <a:ext cx="10514231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679" y="1681163"/>
            <a:ext cx="51571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679" y="2505075"/>
            <a:ext cx="5157116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1397" y="1681163"/>
            <a:ext cx="518251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1397" y="2505075"/>
            <a:ext cx="5182513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1974368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002198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8689829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416304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679" y="457200"/>
            <a:ext cx="39317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2513" y="987426"/>
            <a:ext cx="6171397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679" y="2057400"/>
            <a:ext cx="39317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218000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0081672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3764" y="365125"/>
            <a:ext cx="2628558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091" y="365125"/>
            <a:ext cx="7733293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44022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ags" Target="../tags/tag2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oleObject" Target="../embeddings/oleObject1.bin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30.xml"/><Relationship Id="rId7" Type="http://schemas.openxmlformats.org/officeDocument/2006/relationships/slideLayout" Target="../slideLayouts/slideLayout34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slideLayout" Target="../slideLayouts/slideLayout33.xml"/><Relationship Id="rId11" Type="http://schemas.openxmlformats.org/officeDocument/2006/relationships/slideLayout" Target="../slideLayouts/slideLayout38.xml"/><Relationship Id="rId5" Type="http://schemas.openxmlformats.org/officeDocument/2006/relationships/slideLayout" Target="../slideLayouts/slideLayout32.xml"/><Relationship Id="rId10" Type="http://schemas.openxmlformats.org/officeDocument/2006/relationships/slideLayout" Target="../slideLayouts/slideLayout37.xml"/><Relationship Id="rId4" Type="http://schemas.openxmlformats.org/officeDocument/2006/relationships/slideLayout" Target="../slideLayouts/slideLayout31.xml"/><Relationship Id="rId9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11" Type="http://schemas.openxmlformats.org/officeDocument/2006/relationships/slideLayout" Target="../slideLayouts/slideLayout49.xml"/><Relationship Id="rId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48.xml"/><Relationship Id="rId4" Type="http://schemas.openxmlformats.org/officeDocument/2006/relationships/slideLayout" Target="../slideLayouts/slideLayout42.xml"/><Relationship Id="rId9" Type="http://schemas.openxmlformats.org/officeDocument/2006/relationships/slideLayout" Target="../slideLayouts/slideLayout47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7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11" Type="http://schemas.openxmlformats.org/officeDocument/2006/relationships/slideLayout" Target="../slideLayouts/slideLayout60.xml"/><Relationship Id="rId5" Type="http://schemas.openxmlformats.org/officeDocument/2006/relationships/slideLayout" Target="../slideLayouts/slideLayout54.xml"/><Relationship Id="rId10" Type="http://schemas.openxmlformats.org/officeDocument/2006/relationships/slideLayout" Target="../slideLayouts/slideLayout59.xml"/><Relationship Id="rId4" Type="http://schemas.openxmlformats.org/officeDocument/2006/relationships/slideLayout" Target="../slideLayouts/slideLayout53.xml"/><Relationship Id="rId9" Type="http://schemas.openxmlformats.org/officeDocument/2006/relationships/slideLayout" Target="../slideLayouts/slideLayout5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8.xml"/><Relationship Id="rId13" Type="http://schemas.openxmlformats.org/officeDocument/2006/relationships/slideLayout" Target="../slideLayouts/slideLayout73.xml"/><Relationship Id="rId18" Type="http://schemas.openxmlformats.org/officeDocument/2006/relationships/tags" Target="../tags/tag16.xml"/><Relationship Id="rId3" Type="http://schemas.openxmlformats.org/officeDocument/2006/relationships/slideLayout" Target="../slideLayouts/slideLayout63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67.xml"/><Relationship Id="rId12" Type="http://schemas.openxmlformats.org/officeDocument/2006/relationships/slideLayout" Target="../slideLayouts/slideLayout72.xml"/><Relationship Id="rId17" Type="http://schemas.openxmlformats.org/officeDocument/2006/relationships/vmlDrawing" Target="../drawings/vmlDrawing15.vml"/><Relationship Id="rId2" Type="http://schemas.openxmlformats.org/officeDocument/2006/relationships/slideLayout" Target="../slideLayouts/slideLayout62.xml"/><Relationship Id="rId16" Type="http://schemas.openxmlformats.org/officeDocument/2006/relationships/theme" Target="../theme/theme6.xml"/><Relationship Id="rId20" Type="http://schemas.openxmlformats.org/officeDocument/2006/relationships/image" Target="../media/image1.emf"/><Relationship Id="rId1" Type="http://schemas.openxmlformats.org/officeDocument/2006/relationships/slideLayout" Target="../slideLayouts/slideLayout61.xml"/><Relationship Id="rId6" Type="http://schemas.openxmlformats.org/officeDocument/2006/relationships/slideLayout" Target="../slideLayouts/slideLayout66.xml"/><Relationship Id="rId11" Type="http://schemas.openxmlformats.org/officeDocument/2006/relationships/slideLayout" Target="../slideLayouts/slideLayout71.xml"/><Relationship Id="rId5" Type="http://schemas.openxmlformats.org/officeDocument/2006/relationships/slideLayout" Target="../slideLayouts/slideLayout65.xml"/><Relationship Id="rId15" Type="http://schemas.openxmlformats.org/officeDocument/2006/relationships/slideLayout" Target="../slideLayouts/slideLayout75.xml"/><Relationship Id="rId10" Type="http://schemas.openxmlformats.org/officeDocument/2006/relationships/slideLayout" Target="../slideLayouts/slideLayout70.xml"/><Relationship Id="rId19" Type="http://schemas.openxmlformats.org/officeDocument/2006/relationships/oleObject" Target="../embeddings/oleObject15.bin"/><Relationship Id="rId4" Type="http://schemas.openxmlformats.org/officeDocument/2006/relationships/slideLayout" Target="../slideLayouts/slideLayout64.xml"/><Relationship Id="rId9" Type="http://schemas.openxmlformats.org/officeDocument/2006/relationships/slideLayout" Target="../slideLayouts/slideLayout69.xml"/><Relationship Id="rId14" Type="http://schemas.openxmlformats.org/officeDocument/2006/relationships/slideLayout" Target="../slideLayouts/slideLayout7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3.xml"/><Relationship Id="rId3" Type="http://schemas.openxmlformats.org/officeDocument/2006/relationships/slideLayout" Target="../slideLayouts/slideLayout78.xml"/><Relationship Id="rId7" Type="http://schemas.openxmlformats.org/officeDocument/2006/relationships/slideLayout" Target="../slideLayouts/slideLayout82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77.xml"/><Relationship Id="rId1" Type="http://schemas.openxmlformats.org/officeDocument/2006/relationships/slideLayout" Target="../slideLayouts/slideLayout76.xml"/><Relationship Id="rId6" Type="http://schemas.openxmlformats.org/officeDocument/2006/relationships/slideLayout" Target="../slideLayouts/slideLayout81.xml"/><Relationship Id="rId11" Type="http://schemas.openxmlformats.org/officeDocument/2006/relationships/slideLayout" Target="../slideLayouts/slideLayout86.xml"/><Relationship Id="rId5" Type="http://schemas.openxmlformats.org/officeDocument/2006/relationships/slideLayout" Target="../slideLayouts/slideLayout80.xml"/><Relationship Id="rId10" Type="http://schemas.openxmlformats.org/officeDocument/2006/relationships/slideLayout" Target="../slideLayouts/slideLayout85.xml"/><Relationship Id="rId4" Type="http://schemas.openxmlformats.org/officeDocument/2006/relationships/slideLayout" Target="../slideLayouts/slideLayout79.xml"/><Relationship Id="rId9" Type="http://schemas.openxmlformats.org/officeDocument/2006/relationships/slideLayout" Target="../slideLayouts/slideLayout84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4.xml"/><Relationship Id="rId3" Type="http://schemas.openxmlformats.org/officeDocument/2006/relationships/slideLayout" Target="../slideLayouts/slideLayout89.xml"/><Relationship Id="rId7" Type="http://schemas.openxmlformats.org/officeDocument/2006/relationships/slideLayout" Target="../slideLayouts/slideLayout93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88.xml"/><Relationship Id="rId1" Type="http://schemas.openxmlformats.org/officeDocument/2006/relationships/slideLayout" Target="../slideLayouts/slideLayout87.xml"/><Relationship Id="rId6" Type="http://schemas.openxmlformats.org/officeDocument/2006/relationships/slideLayout" Target="../slideLayouts/slideLayout92.xml"/><Relationship Id="rId11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1.xml"/><Relationship Id="rId10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0.xml"/><Relationship Id="rId9" Type="http://schemas.openxmlformats.org/officeDocument/2006/relationships/slideLayout" Target="../slideLayouts/slideLayout9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Объект 1" hidden="1"/>
          <p:cNvGraphicFramePr>
            <a:graphicFrameLocks noChangeAspect="1"/>
          </p:cNvGraphicFramePr>
          <p:nvPr>
            <p:custDataLst>
              <p:tags r:id="rId18"/>
            </p:custDataLst>
          </p:nvPr>
        </p:nvGraphicFramePr>
        <p:xfrm>
          <a:off x="1589" y="1606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" name="think-cell Slide" r:id="rId19" imgW="360" imgH="360" progId="TCLayout.ActiveDocument.1">
                  <p:embed/>
                </p:oleObj>
              </mc:Choice>
              <mc:Fallback>
                <p:oleObj name="think-cell Slide" r:id="rId19" imgW="360" imgH="360" progId="TCLayout.ActiveDocument.1">
                  <p:embed/>
                  <p:pic>
                    <p:nvPicPr>
                      <p:cNvPr id="0" name="Объект 1" hidden="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606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Рисунок 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4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14" r:id="rId1"/>
    <p:sldLayoutId id="2147484015" r:id="rId2"/>
    <p:sldLayoutId id="2147484016" r:id="rId3"/>
    <p:sldLayoutId id="2147484017" r:id="rId4"/>
    <p:sldLayoutId id="2147484018" r:id="rId5"/>
    <p:sldLayoutId id="2147484019" r:id="rId6"/>
    <p:sldLayoutId id="2147484020" r:id="rId7"/>
    <p:sldLayoutId id="2147484021" r:id="rId8"/>
    <p:sldLayoutId id="2147484022" r:id="rId9"/>
    <p:sldLayoutId id="2147484023" r:id="rId10"/>
    <p:sldLayoutId id="2147484024" r:id="rId11"/>
    <p:sldLayoutId id="2147484025" r:id="rId12"/>
    <p:sldLayoutId id="2147484026" r:id="rId13"/>
    <p:sldLayoutId id="2147484027" r:id="rId14"/>
    <p:sldLayoutId id="2147484041" r:id="rId1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33" r:id="rId2"/>
    <p:sldLayoutId id="2147484034" r:id="rId3"/>
    <p:sldLayoutId id="2147484011" r:id="rId4"/>
    <p:sldLayoutId id="2147484035" r:id="rId5"/>
    <p:sldLayoutId id="2147484036" r:id="rId6"/>
    <p:sldLayoutId id="2147484012" r:id="rId7"/>
    <p:sldLayoutId id="2147484037" r:id="rId8"/>
    <p:sldLayoutId id="2147484013" r:id="rId9"/>
    <p:sldLayoutId id="2147484038" r:id="rId10"/>
    <p:sldLayoutId id="2147484039" r:id="rId11"/>
    <p:sldLayoutId id="2147484040" r:id="rId1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1217613" rtl="0" eaLnBrk="0" fontAlgn="base" hangingPunct="0">
        <a:spcBef>
          <a:spcPct val="0"/>
        </a:spcBef>
        <a:spcAft>
          <a:spcPct val="0"/>
        </a:spcAft>
        <a:defRPr sz="5900" kern="1200">
          <a:solidFill>
            <a:schemeClr val="tx1"/>
          </a:solidFill>
          <a:latin typeface="+mj-lt"/>
          <a:ea typeface="FontAwesome"/>
          <a:cs typeface="+mj-cs"/>
        </a:defRPr>
      </a:lvl1pPr>
      <a:lvl2pPr algn="ctr" defTabSz="1217613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anose="020B0604020202020204" pitchFamily="34" charset="0"/>
          <a:ea typeface="FontAwesome"/>
          <a:cs typeface="FontAwesome"/>
        </a:defRPr>
      </a:lvl2pPr>
      <a:lvl3pPr algn="ctr" defTabSz="1217613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anose="020B0604020202020204" pitchFamily="34" charset="0"/>
          <a:ea typeface="FontAwesome"/>
          <a:cs typeface="FontAwesome"/>
        </a:defRPr>
      </a:lvl3pPr>
      <a:lvl4pPr algn="ctr" defTabSz="1217613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anose="020B0604020202020204" pitchFamily="34" charset="0"/>
          <a:ea typeface="FontAwesome"/>
          <a:cs typeface="FontAwesome"/>
        </a:defRPr>
      </a:lvl4pPr>
      <a:lvl5pPr algn="ctr" defTabSz="1217613" rtl="0" eaLnBrk="0" fontAlgn="base" hangingPunct="0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anose="020B0604020202020204" pitchFamily="34" charset="0"/>
          <a:ea typeface="FontAwesome"/>
          <a:cs typeface="FontAwesome"/>
        </a:defRPr>
      </a:lvl5pPr>
      <a:lvl6pPr marL="457200" algn="ctr" defTabSz="1217613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anose="020B0604020202020204" pitchFamily="34" charset="0"/>
          <a:ea typeface="FontAwesome"/>
          <a:cs typeface="FontAwesome"/>
        </a:defRPr>
      </a:lvl6pPr>
      <a:lvl7pPr marL="914400" algn="ctr" defTabSz="1217613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anose="020B0604020202020204" pitchFamily="34" charset="0"/>
          <a:ea typeface="FontAwesome"/>
          <a:cs typeface="FontAwesome"/>
        </a:defRPr>
      </a:lvl7pPr>
      <a:lvl8pPr marL="1371600" algn="ctr" defTabSz="1217613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anose="020B0604020202020204" pitchFamily="34" charset="0"/>
          <a:ea typeface="FontAwesome"/>
          <a:cs typeface="FontAwesome"/>
        </a:defRPr>
      </a:lvl8pPr>
      <a:lvl9pPr marL="1828800" algn="ctr" defTabSz="1217613" rtl="0" fontAlgn="base">
        <a:spcBef>
          <a:spcPct val="0"/>
        </a:spcBef>
        <a:spcAft>
          <a:spcPct val="0"/>
        </a:spcAft>
        <a:defRPr sz="5900">
          <a:solidFill>
            <a:schemeClr val="tx1"/>
          </a:solidFill>
          <a:latin typeface="Arial" panose="020B0604020202020204" pitchFamily="34" charset="0"/>
          <a:ea typeface="FontAwesome"/>
          <a:cs typeface="FontAwesome"/>
        </a:defRPr>
      </a:lvl9pPr>
    </p:titleStyle>
    <p:bodyStyle>
      <a:lvl1pPr marL="455613" indent="-4556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4300" kern="1200">
          <a:solidFill>
            <a:schemeClr val="tx1"/>
          </a:solidFill>
          <a:latin typeface="+mn-lt"/>
          <a:ea typeface="FontAwesome"/>
          <a:cs typeface="+mn-cs"/>
        </a:defRPr>
      </a:lvl1pPr>
      <a:lvl2pPr marL="989013" indent="-3794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3700" kern="1200">
          <a:solidFill>
            <a:schemeClr val="tx1"/>
          </a:solidFill>
          <a:latin typeface="+mn-lt"/>
          <a:ea typeface="FontAwesome"/>
          <a:cs typeface="+mn-cs"/>
        </a:defRPr>
      </a:lvl2pPr>
      <a:lvl3pPr marL="15224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FontAwesome"/>
          <a:cs typeface="+mn-cs"/>
        </a:defRPr>
      </a:lvl3pPr>
      <a:lvl4pPr marL="21320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700" kern="1200">
          <a:solidFill>
            <a:schemeClr val="tx1"/>
          </a:solidFill>
          <a:latin typeface="+mn-lt"/>
          <a:ea typeface="FontAwesome"/>
          <a:cs typeface="+mn-cs"/>
        </a:defRPr>
      </a:lvl4pPr>
      <a:lvl5pPr marL="2741613" indent="-303213" algn="l" defTabSz="12176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700" kern="1200">
          <a:solidFill>
            <a:schemeClr val="tx1"/>
          </a:solidFill>
          <a:latin typeface="+mn-lt"/>
          <a:ea typeface="FontAwesome"/>
          <a:cs typeface="+mn-cs"/>
        </a:defRPr>
      </a:lvl5pPr>
      <a:lvl6pPr marL="3352465" indent="-304770" algn="l" defTabSz="1219078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004" indent="-304770" algn="l" defTabSz="1219078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543" indent="-304770" algn="l" defTabSz="1219078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082" indent="-304770" algn="l" defTabSz="1219078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39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078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617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156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695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234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773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312" algn="l" defTabSz="1219078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609521" y="274638"/>
            <a:ext cx="10971372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609521" y="1600206"/>
            <a:ext cx="10971372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521" y="6356375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fld id="{442E9F80-257F-428F-8B75-30B890EA2401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 eaLnBrk="1" hangingPunct="1">
                <a:defRPr/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070" y="6356375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 eaLnBrk="1" hangingPunct="1">
              <a:defRPr/>
            </a:pPr>
            <a:endParaRPr lang="ru-RU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6463" y="6356375"/>
            <a:ext cx="284443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eaLnBrk="1" hangingPunct="1"/>
            <a:fld id="{52DC053A-52DE-4557-9C97-6FFA82C2FB42}" type="slidenum">
              <a:rPr lang="ru-RU" altLang="ru-RU" smtClean="0">
                <a:latin typeface="Calibri" panose="020F0502020204030204" pitchFamily="34" charset="0"/>
                <a:cs typeface="Arial" panose="020B0604020202020204" pitchFamily="34" charset="0"/>
              </a:rPr>
              <a:pPr eaLnBrk="1" hangingPunct="1"/>
              <a:t>‹#›</a:t>
            </a:fld>
            <a:endParaRPr lang="ru-RU" altLang="ru-RU" dirty="0" smtClean="0"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4346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3" r:id="rId1"/>
    <p:sldLayoutId id="2147484074" r:id="rId2"/>
    <p:sldLayoutId id="2147484075" r:id="rId3"/>
    <p:sldLayoutId id="2147484076" r:id="rId4"/>
    <p:sldLayoutId id="2147484077" r:id="rId5"/>
    <p:sldLayoutId id="2147484078" r:id="rId6"/>
    <p:sldLayoutId id="2147484079" r:id="rId7"/>
    <p:sldLayoutId id="2147484080" r:id="rId8"/>
    <p:sldLayoutId id="2147484081" r:id="rId9"/>
    <p:sldLayoutId id="2147484082" r:id="rId10"/>
    <p:sldLayoutId id="21474840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02" y="365129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02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102" y="6356373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6F8F3DB3-45A9-48FE-B46E-B52A4C4224FB}" type="datetime1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73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73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3CE0B6A7-1BD3-46FE-8737-3330BF648104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8821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85" r:id="rId1"/>
    <p:sldLayoutId id="2147484086" r:id="rId2"/>
    <p:sldLayoutId id="2147484087" r:id="rId3"/>
    <p:sldLayoutId id="2147484088" r:id="rId4"/>
    <p:sldLayoutId id="2147484089" r:id="rId5"/>
    <p:sldLayoutId id="2147484090" r:id="rId6"/>
    <p:sldLayoutId id="2147484091" r:id="rId7"/>
    <p:sldLayoutId id="2147484092" r:id="rId8"/>
    <p:sldLayoutId id="2147484093" r:id="rId9"/>
    <p:sldLayoutId id="2147484094" r:id="rId10"/>
    <p:sldLayoutId id="21474840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101" y="365129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101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101" y="635637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CE0CC20B-D44E-43EA-A306-F92E3A96659C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71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7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97BA4E0C-CD46-4F26-8FF9-228201D7622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10696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7" r:id="rId1"/>
    <p:sldLayoutId id="2147484098" r:id="rId2"/>
    <p:sldLayoutId id="2147484099" r:id="rId3"/>
    <p:sldLayoutId id="2147484100" r:id="rId4"/>
    <p:sldLayoutId id="2147484101" r:id="rId5"/>
    <p:sldLayoutId id="2147484102" r:id="rId6"/>
    <p:sldLayoutId id="2147484103" r:id="rId7"/>
    <p:sldLayoutId id="2147484104" r:id="rId8"/>
    <p:sldLayoutId id="2147484105" r:id="rId9"/>
    <p:sldLayoutId id="2147484106" r:id="rId10"/>
    <p:sldLayoutId id="21474841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26" name="Объект 1" hidden="1"/>
          <p:cNvGraphicFramePr>
            <a:graphicFrameLocks noChangeAspect="1"/>
          </p:cNvGraphicFramePr>
          <p:nvPr>
            <p:custDataLst>
              <p:tags r:id="rId18"/>
            </p:custDataLst>
          </p:nvPr>
        </p:nvGraphicFramePr>
        <p:xfrm>
          <a:off x="1589" y="1599"/>
          <a:ext cx="1586" cy="1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718" name="think-cell Slide" r:id="rId19" imgW="360" imgH="360" progId="TCLayout.ActiveDocument.1">
                  <p:embed/>
                </p:oleObj>
              </mc:Choice>
              <mc:Fallback>
                <p:oleObj name="think-cell Slide" r:id="rId19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89" y="1599"/>
                        <a:ext cx="1586" cy="1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27" name="Рисунок 4"/>
          <p:cNvPicPr>
            <a:picLocks noChangeAspect="1"/>
          </p:cNvPicPr>
          <p:nvPr/>
        </p:nvPicPr>
        <p:blipFill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2841" y="2184400"/>
            <a:ext cx="2544763" cy="248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21763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09" r:id="rId1"/>
    <p:sldLayoutId id="2147484110" r:id="rId2"/>
    <p:sldLayoutId id="2147484111" r:id="rId3"/>
    <p:sldLayoutId id="2147484112" r:id="rId4"/>
    <p:sldLayoutId id="2147484113" r:id="rId5"/>
    <p:sldLayoutId id="2147484114" r:id="rId6"/>
    <p:sldLayoutId id="2147484115" r:id="rId7"/>
    <p:sldLayoutId id="2147484116" r:id="rId8"/>
    <p:sldLayoutId id="2147484117" r:id="rId9"/>
    <p:sldLayoutId id="2147484118" r:id="rId10"/>
    <p:sldLayoutId id="2147484119" r:id="rId11"/>
    <p:sldLayoutId id="2147484120" r:id="rId12"/>
    <p:sldLayoutId id="2147484121" r:id="rId13"/>
    <p:sldLayoutId id="2147484122" r:id="rId14"/>
    <p:sldLayoutId id="2147484123" r:id="rId15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6" y="365126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6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6" y="635636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61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6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487315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25" r:id="rId1"/>
    <p:sldLayoutId id="2147484126" r:id="rId2"/>
    <p:sldLayoutId id="2147484127" r:id="rId3"/>
    <p:sldLayoutId id="2147484128" r:id="rId4"/>
    <p:sldLayoutId id="2147484129" r:id="rId5"/>
    <p:sldLayoutId id="2147484130" r:id="rId6"/>
    <p:sldLayoutId id="2147484131" r:id="rId7"/>
    <p:sldLayoutId id="2147484132" r:id="rId8"/>
    <p:sldLayoutId id="2147484133" r:id="rId9"/>
    <p:sldLayoutId id="2147484134" r:id="rId10"/>
    <p:sldLayoutId id="214748413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091" y="365126"/>
            <a:ext cx="10514231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091" y="1825625"/>
            <a:ext cx="10514231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091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F5063C3F-BE52-4E8A-A5C8-FE0A6359B26B}" type="datetimeFigureOut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30.10.2017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075" y="6356351"/>
            <a:ext cx="411426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09479" y="6356351"/>
            <a:ext cx="274284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3A0A0AA4-CE83-47B9-81BF-691A342F0839}" type="slidenum">
              <a:rPr lang="ru-RU" smtClean="0">
                <a:solidFill>
                  <a:prstClr val="black">
                    <a:tint val="75000"/>
                  </a:prstClr>
                </a:solidFill>
                <a:latin typeface="Calibri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ru-RU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7969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7" r:id="rId1"/>
    <p:sldLayoutId id="2147484138" r:id="rId2"/>
    <p:sldLayoutId id="2147484139" r:id="rId3"/>
    <p:sldLayoutId id="2147484140" r:id="rId4"/>
    <p:sldLayoutId id="2147484141" r:id="rId5"/>
    <p:sldLayoutId id="2147484142" r:id="rId6"/>
    <p:sldLayoutId id="2147484143" r:id="rId7"/>
    <p:sldLayoutId id="2147484144" r:id="rId8"/>
    <p:sldLayoutId id="2147484145" r:id="rId9"/>
    <p:sldLayoutId id="2147484146" r:id="rId10"/>
    <p:sldLayoutId id="214748414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Заголовок 2"/>
          <p:cNvSpPr>
            <a:spLocks noGrp="1"/>
          </p:cNvSpPr>
          <p:nvPr>
            <p:ph type="title"/>
          </p:nvPr>
        </p:nvSpPr>
        <p:spPr bwMode="auto">
          <a:xfrm>
            <a:off x="2566826" y="3405292"/>
            <a:ext cx="7199313" cy="230425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r>
              <a:rPr lang="ru-RU" sz="2800" dirty="0" smtClean="0"/>
              <a:t>Развитие института саморегулирования в сфере налогового консультирования</a:t>
            </a:r>
            <a:br>
              <a:rPr lang="ru-RU" sz="2800" dirty="0" smtClean="0"/>
            </a:br>
            <a:r>
              <a:rPr lang="ru-RU" sz="1600" dirty="0" smtClean="0"/>
              <a:t>в рамках реформы по</a:t>
            </a:r>
            <a:br>
              <a:rPr lang="ru-RU" sz="1600" dirty="0" smtClean="0"/>
            </a:br>
            <a:r>
              <a:rPr lang="ru-RU" sz="1600" dirty="0" smtClean="0"/>
              <a:t>передаче </a:t>
            </a:r>
            <a:r>
              <a:rPr lang="ru-RU" sz="1600" dirty="0"/>
              <a:t>функций государственных органов </a:t>
            </a:r>
            <a:br>
              <a:rPr lang="ru-RU" sz="1600" dirty="0"/>
            </a:br>
            <a:r>
              <a:rPr lang="ru-RU" sz="1600" dirty="0"/>
              <a:t>в конкурентную </a:t>
            </a:r>
            <a:r>
              <a:rPr lang="ru-RU" sz="1600" dirty="0" smtClean="0"/>
              <a:t>среду и саморегулируемым организациям</a:t>
            </a:r>
            <a:r>
              <a:rPr lang="ru-RU" sz="1600" dirty="0"/>
              <a:t/>
            </a:r>
            <a:br>
              <a:rPr lang="ru-RU" sz="1600" dirty="0"/>
            </a:br>
            <a:r>
              <a:rPr lang="ru-RU" sz="1600" dirty="0" smtClean="0"/>
              <a:t/>
            </a:r>
            <a:br>
              <a:rPr lang="ru-RU" sz="1600" dirty="0" smtClean="0"/>
            </a:br>
            <a:endParaRPr lang="ru-RU" altLang="ru-RU" sz="1600" dirty="0" smtClean="0"/>
          </a:p>
        </p:txBody>
      </p:sp>
      <p:sp>
        <p:nvSpPr>
          <p:cNvPr id="7" name="Прямоугольник 5"/>
          <p:cNvSpPr>
            <a:spLocks noChangeArrowheads="1"/>
          </p:cNvSpPr>
          <p:nvPr/>
        </p:nvSpPr>
        <p:spPr bwMode="auto">
          <a:xfrm>
            <a:off x="5446715" y="5445159"/>
            <a:ext cx="659796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004A7A"/>
                </a:solidFill>
                <a:ea typeface="+mj-ea"/>
              </a:rPr>
              <a:t>2017 г.</a:t>
            </a:r>
            <a:endParaRPr lang="ru-RU" altLang="ru-RU" sz="1200" b="1" dirty="0">
              <a:solidFill>
                <a:srgbClr val="004A7A"/>
              </a:solidFill>
              <a:ea typeface="+mj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38856" y="106132"/>
            <a:ext cx="11638797" cy="71683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Пути реализации предложений</a:t>
            </a:r>
            <a:endParaRPr lang="ru-RU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2836" y="6537960"/>
            <a:ext cx="18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438855" y="964725"/>
            <a:ext cx="11565654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1800" dirty="0" smtClean="0">
                <a:cs typeface="Arial" charset="0"/>
              </a:rPr>
              <a:t>Установить </a:t>
            </a:r>
            <a:r>
              <a:rPr lang="ru-RU" sz="1800" dirty="0">
                <a:cs typeface="Arial" charset="0"/>
              </a:rPr>
              <a:t>нормы о статусе </a:t>
            </a:r>
            <a:r>
              <a:rPr lang="ru-RU" sz="1800" dirty="0">
                <a:solidFill>
                  <a:srgbClr val="FF0000"/>
                </a:solidFill>
                <a:cs typeface="Arial" charset="0"/>
              </a:rPr>
              <a:t>Налоговых </a:t>
            </a:r>
            <a:r>
              <a:rPr lang="ru-RU" sz="1800" dirty="0" smtClean="0">
                <a:solidFill>
                  <a:srgbClr val="FF0000"/>
                </a:solidFill>
                <a:cs typeface="Arial" charset="0"/>
              </a:rPr>
              <a:t>консультантов</a:t>
            </a:r>
            <a:r>
              <a:rPr lang="ru-RU" sz="1800" dirty="0" smtClean="0">
                <a:cs typeface="Arial" charset="0"/>
              </a:rPr>
              <a:t>, </a:t>
            </a:r>
            <a:r>
              <a:rPr lang="ru-RU" sz="1800" dirty="0">
                <a:cs typeface="Arial" charset="0"/>
              </a:rPr>
              <a:t>их правах и выполняемых </a:t>
            </a:r>
            <a:r>
              <a:rPr lang="ru-RU" sz="1800" dirty="0" smtClean="0">
                <a:cs typeface="Arial" charset="0"/>
              </a:rPr>
              <a:t>ими государственных функциях, </a:t>
            </a:r>
            <a:r>
              <a:rPr lang="ru-RU" sz="1800" b="1" dirty="0" smtClean="0">
                <a:solidFill>
                  <a:srgbClr val="FF0000"/>
                </a:solidFill>
                <a:cs typeface="Arial" charset="0"/>
              </a:rPr>
              <a:t>в отдельном законе «О налоговом консультировании»</a:t>
            </a: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1800" dirty="0">
                <a:cs typeface="Arial" charset="0"/>
              </a:rPr>
              <a:t>Установить нормы о статусе </a:t>
            </a:r>
            <a:r>
              <a:rPr lang="ru-RU" sz="1800" dirty="0" smtClean="0">
                <a:solidFill>
                  <a:srgbClr val="FF0000"/>
                </a:solidFill>
                <a:cs typeface="Arial" charset="0"/>
              </a:rPr>
              <a:t>Налоговых </a:t>
            </a:r>
            <a:r>
              <a:rPr lang="ru-RU" sz="1800" dirty="0">
                <a:solidFill>
                  <a:srgbClr val="FF0000"/>
                </a:solidFill>
                <a:cs typeface="Arial" charset="0"/>
              </a:rPr>
              <a:t>аудиторов</a:t>
            </a:r>
            <a:r>
              <a:rPr lang="ru-RU" sz="1800" dirty="0">
                <a:cs typeface="Arial" charset="0"/>
              </a:rPr>
              <a:t>, их правах и выполняемых </a:t>
            </a:r>
            <a:r>
              <a:rPr lang="ru-RU" sz="1800" dirty="0" smtClean="0">
                <a:cs typeface="Arial" charset="0"/>
              </a:rPr>
              <a:t>ими государственных функциях, </a:t>
            </a:r>
            <a:r>
              <a:rPr lang="ru-RU" sz="1800" dirty="0">
                <a:cs typeface="Arial" charset="0"/>
              </a:rPr>
              <a:t>а также </a:t>
            </a:r>
            <a:r>
              <a:rPr lang="ru-RU" sz="1800" dirty="0" smtClean="0">
                <a:cs typeface="Arial" charset="0"/>
              </a:rPr>
              <a:t>о видах </a:t>
            </a:r>
            <a:r>
              <a:rPr lang="ru-RU" sz="1800" dirty="0">
                <a:cs typeface="Arial" charset="0"/>
              </a:rPr>
              <a:t>и </a:t>
            </a:r>
            <a:r>
              <a:rPr lang="ru-RU" sz="1800" dirty="0" smtClean="0">
                <a:cs typeface="Arial" charset="0"/>
              </a:rPr>
              <a:t>порядке </a:t>
            </a:r>
            <a:r>
              <a:rPr lang="ru-RU" sz="1800" dirty="0">
                <a:cs typeface="Arial" charset="0"/>
              </a:rPr>
              <a:t>проведения Аудита по налогам </a:t>
            </a:r>
            <a:r>
              <a:rPr lang="ru-RU" sz="1800" b="1" dirty="0">
                <a:solidFill>
                  <a:srgbClr val="FF0000"/>
                </a:solidFill>
                <a:cs typeface="Arial" charset="0"/>
              </a:rPr>
              <a:t>в новом Налоговом </a:t>
            </a:r>
            <a:r>
              <a:rPr lang="ru-RU" sz="1800" b="1" dirty="0" smtClean="0">
                <a:solidFill>
                  <a:srgbClr val="FF0000"/>
                </a:solidFill>
                <a:cs typeface="Arial" charset="0"/>
              </a:rPr>
              <a:t>кодексе</a:t>
            </a: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endParaRPr lang="ru-RU" sz="1800" b="1" dirty="0" smtClean="0">
              <a:cs typeface="Arial" charset="0"/>
            </a:endParaRP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1800" b="1" dirty="0" smtClean="0">
                <a:cs typeface="Arial" charset="0"/>
              </a:rPr>
              <a:t>Введение обязательного саморегулирования налоговых консультантов на основании реализации </a:t>
            </a:r>
            <a:r>
              <a:rPr lang="ru-RU" sz="1800" b="1" dirty="0">
                <a:cs typeface="Arial" charset="0"/>
              </a:rPr>
              <a:t>государственной функции - </a:t>
            </a:r>
            <a:r>
              <a:rPr lang="ru-RU" sz="1800" b="1" dirty="0">
                <a:solidFill>
                  <a:srgbClr val="FF0000"/>
                </a:solidFill>
                <a:cs typeface="Arial" charset="0"/>
              </a:rPr>
              <a:t>осуществление разъяснения по вопросам, связанным с возникновением, исполнением и прекращением налогового обязательства</a:t>
            </a:r>
            <a:endParaRPr lang="ru-RU" sz="1800" b="1" dirty="0" smtClean="0">
              <a:solidFill>
                <a:srgbClr val="FF0000"/>
              </a:solidFill>
              <a:cs typeface="Arial" charset="0"/>
            </a:endParaRP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1800" b="1" dirty="0" smtClean="0">
                <a:cs typeface="Arial" charset="0"/>
              </a:rPr>
              <a:t>Данная функция имеет многогранное применение, в том числе является важной с учетом введения всеобщего декларирования</a:t>
            </a:r>
            <a:endParaRPr lang="ru-RU" sz="1800" b="1" dirty="0">
              <a:cs typeface="Arial" charset="0"/>
            </a:endParaRP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1800" b="1" dirty="0" smtClean="0">
                <a:cs typeface="Arial" charset="0"/>
              </a:rPr>
              <a:t>Практика</a:t>
            </a:r>
            <a:endParaRPr lang="ru-RU" sz="1800" b="1" dirty="0" smtClean="0">
              <a:cs typeface="Arial" charset="0"/>
            </a:endParaRP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1800" dirty="0" smtClean="0">
                <a:cs typeface="Arial" charset="0"/>
              </a:rPr>
              <a:t>Как и во многих странах в РК имеется отдельный закон «Об аудиторской деятельности». </a:t>
            </a: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1800" dirty="0" smtClean="0">
                <a:cs typeface="Arial" charset="0"/>
              </a:rPr>
              <a:t>При этом деятельность </a:t>
            </a:r>
            <a:r>
              <a:rPr lang="ru-RU" sz="1800" u="sng" dirty="0" smtClean="0">
                <a:cs typeface="Arial" charset="0"/>
              </a:rPr>
              <a:t>таможенных представителей </a:t>
            </a:r>
            <a:r>
              <a:rPr lang="ru-RU" sz="1800" dirty="0" smtClean="0">
                <a:cs typeface="Arial" charset="0"/>
              </a:rPr>
              <a:t>регулируется исключительно Таможенным кодексом, а деятельность </a:t>
            </a:r>
            <a:r>
              <a:rPr lang="ru-RU" sz="1800" u="sng" dirty="0" smtClean="0">
                <a:cs typeface="Arial" charset="0"/>
              </a:rPr>
              <a:t>экологических </a:t>
            </a:r>
            <a:r>
              <a:rPr lang="ru-RU" sz="1800" u="sng" dirty="0">
                <a:cs typeface="Arial" charset="0"/>
              </a:rPr>
              <a:t>ауди</a:t>
            </a:r>
            <a:r>
              <a:rPr lang="ru-RU" sz="1800" dirty="0">
                <a:cs typeface="Arial" charset="0"/>
              </a:rPr>
              <a:t>торов регулируется исключительно </a:t>
            </a:r>
            <a:r>
              <a:rPr lang="ru-RU" sz="1800" dirty="0" smtClean="0">
                <a:cs typeface="Arial" charset="0"/>
              </a:rPr>
              <a:t>Экологическим кодексом.</a:t>
            </a: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endParaRPr lang="ru-RU" sz="1800" dirty="0" smtClean="0">
              <a:cs typeface="Arial" charset="0"/>
            </a:endParaRPr>
          </a:p>
          <a:p>
            <a:pPr marL="565999" lvl="0" indent="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None/>
            </a:pPr>
            <a:r>
              <a:rPr lang="ru-RU" sz="1800" dirty="0" smtClean="0">
                <a:cs typeface="Arial" charset="0"/>
              </a:rPr>
              <a:t>Дополнительно необходимо внести изменения в Административный кодекс по упорядочению меры ответственности Налоговых аудиторов, а также утвердить соответствующие подзаконные акты</a:t>
            </a:r>
            <a:endParaRPr lang="ru-RU" sz="1800" dirty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13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563" y="134462"/>
            <a:ext cx="8838211" cy="544108"/>
          </a:xfrm>
        </p:spPr>
        <p:txBody>
          <a:bodyPr/>
          <a:lstStyle/>
          <a:p>
            <a:r>
              <a:rPr lang="ru-RU" dirty="0" smtClean="0"/>
              <a:t>ОСНОВАНИЯ РАЗВИТИЯ САМОРЕГУЛИРОВАНИЯ  В КАЗАХСТАНЕ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НПП «Атамекен »выступает координатором деятельности субъектов предпринимательства в вопросах передачи государственных функций в конкурентную среду и саморегулируемым организациям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363563" y="2907770"/>
            <a:ext cx="11362463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« …. необходимо </a:t>
            </a:r>
            <a:r>
              <a:rPr lang="ru-RU" altLang="ru-RU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развивать в предпринимательской среде институт саморегулирования, путем отказа государственных органов от контроля за всеми субъектами рынка, при этом осуществляя контроль непосредственно за саморегулируемыми </a:t>
            </a:r>
            <a:r>
              <a:rPr lang="ru-RU" alt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charset="0"/>
              </a:rPr>
              <a:t>организациями»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b="1" i="1" dirty="0" smtClean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Поручение </a:t>
            </a:r>
            <a:r>
              <a:rPr lang="ru-RU" altLang="ru-RU" sz="1200" b="1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Главы Государства от 11 апреля 2014 года 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b="1" i="1" dirty="0">
                <a:solidFill>
                  <a:schemeClr val="accent6">
                    <a:lumMod val="75000"/>
                  </a:schemeClr>
                </a:solidFill>
                <a:latin typeface="Arial" charset="0"/>
              </a:rPr>
              <a:t>на заседании Совета национальных инвесторов </a:t>
            </a:r>
          </a:p>
        </p:txBody>
      </p:sp>
      <p:sp>
        <p:nvSpPr>
          <p:cNvPr id="6" name="Прямоугольник 2"/>
          <p:cNvSpPr>
            <a:spLocks noChangeArrowheads="1"/>
          </p:cNvSpPr>
          <p:nvPr/>
        </p:nvSpPr>
        <p:spPr bwMode="auto">
          <a:xfrm>
            <a:off x="395295" y="1632677"/>
            <a:ext cx="11347857" cy="12618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  <a:cs typeface="Arial" pitchFamily="34" charset="0"/>
              </a:rPr>
              <a:t>«… до 1 января 2015 года разработать и внести в Парламент проект закона по вопросам деятельности саморегулируемых организаций»</a:t>
            </a:r>
          </a:p>
          <a:p>
            <a:pPr algn="just" eaLnBrk="1" hangingPunct="1">
              <a:spcBef>
                <a:spcPct val="0"/>
              </a:spcBef>
              <a:buFontTx/>
              <a:buNone/>
            </a:pPr>
            <a:endParaRPr lang="ru-RU" altLang="ru-RU" sz="800" b="1" i="1" dirty="0" smtClean="0">
              <a:solidFill>
                <a:schemeClr val="accent1"/>
              </a:solidFill>
              <a:latin typeface="Arial" pitchFamily="34" charset="0"/>
              <a:cs typeface="Arial" pitchFamily="34" charset="0"/>
            </a:endParaRP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Указ Президента Республики Казахстан от 27 февраля 2014 года № 757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«О кардинальных мерах по улучшению  условий для предпринимательской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деятельности в Республике Казахстан»</a:t>
            </a:r>
          </a:p>
        </p:txBody>
      </p:sp>
      <p:sp>
        <p:nvSpPr>
          <p:cNvPr id="7" name="TextBox 8"/>
          <p:cNvSpPr txBox="1">
            <a:spLocks noChangeArrowheads="1"/>
          </p:cNvSpPr>
          <p:nvPr/>
        </p:nvSpPr>
        <p:spPr bwMode="auto">
          <a:xfrm>
            <a:off x="391481" y="4139343"/>
            <a:ext cx="1136628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eaLnBrk="0" hangingPunct="0">
              <a:spcBef>
                <a:spcPct val="20000"/>
              </a:spcBef>
              <a:buFont typeface="Arial" pitchFamily="34" charset="0"/>
              <a:buChar char="•"/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Font typeface="Arial" pitchFamily="34" charset="0"/>
              <a:buChar char="–"/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Font typeface="Arial" pitchFamily="34" charset="0"/>
              <a:buChar char="–"/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itchFamily="34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just" eaLnBrk="1" hangingPunct="1">
              <a:spcBef>
                <a:spcPct val="0"/>
              </a:spcBef>
              <a:buFontTx/>
              <a:buNone/>
            </a:pPr>
            <a:r>
              <a:rPr lang="ru-RU" alt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«…создать условия </a:t>
            </a:r>
            <a:r>
              <a:rPr lang="ru-RU" altLang="ru-RU" sz="1600" b="1" i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для развития саморегулирования </a:t>
            </a:r>
            <a:r>
              <a:rPr lang="ru-RU" alt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itchFamily="34" charset="0"/>
              </a:rPr>
              <a:t>бизнеса»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b="1" i="1" dirty="0" smtClean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Концепция </a:t>
            </a:r>
            <a:r>
              <a:rPr lang="ru-RU" altLang="ru-RU" sz="12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государственного регулирования </a:t>
            </a:r>
          </a:p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ru-RU" altLang="ru-RU" sz="1200" b="1" i="1" dirty="0">
                <a:solidFill>
                  <a:schemeClr val="accent6">
                    <a:lumMod val="75000"/>
                  </a:schemeClr>
                </a:solidFill>
                <a:latin typeface="Arial" pitchFamily="34" charset="0"/>
              </a:rPr>
              <a:t>предпринимательской деятельности до 2020года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87553" y="678590"/>
            <a:ext cx="1135559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«… необходимо </a:t>
            </a:r>
            <a:r>
              <a:rPr lang="ru-RU" sz="16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создать на законодательной основе условия для самостоятельного регулирования бизнесом вопросов качества предоставляемых </a:t>
            </a:r>
            <a:r>
              <a:rPr 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услуг, товаров </a:t>
            </a:r>
            <a:r>
              <a:rPr lang="ru-RU" sz="16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и </a:t>
            </a:r>
            <a:r>
              <a:rPr 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работ»</a:t>
            </a:r>
          </a:p>
          <a:p>
            <a:pPr algn="r"/>
            <a:endParaRPr lang="ru-RU" sz="1200" b="1" i="1" dirty="0" smtClean="0"/>
          </a:p>
          <a:p>
            <a:pPr algn="r"/>
            <a:r>
              <a:rPr lang="ru-RU" sz="1200" b="1" i="1" dirty="0" smtClean="0">
                <a:solidFill>
                  <a:schemeClr val="accent6">
                    <a:lumMod val="75000"/>
                  </a:schemeClr>
                </a:solidFill>
              </a:rPr>
              <a:t>Послание </a:t>
            </a:r>
            <a:r>
              <a:rPr lang="ru-RU" sz="1200" b="1" i="1" dirty="0">
                <a:solidFill>
                  <a:schemeClr val="accent6">
                    <a:lumMod val="75000"/>
                  </a:schemeClr>
                </a:solidFill>
              </a:rPr>
              <a:t>Главы Государства от 14 декабря 2012 года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44342" y="4860352"/>
            <a:ext cx="1136246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«Расширение </a:t>
            </a:r>
            <a:r>
              <a:rPr lang="ru-RU" sz="1600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возможности граждан участвовать в процессе принятия решений через развитие </a:t>
            </a:r>
            <a:r>
              <a:rPr lang="ru-RU" sz="1600" b="1" i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саморегулирования…» </a:t>
            </a:r>
          </a:p>
          <a:p>
            <a:pPr algn="r"/>
            <a:r>
              <a:rPr lang="ru-RU" sz="1200" b="1" i="1" dirty="0" smtClean="0">
                <a:solidFill>
                  <a:schemeClr val="accent6">
                    <a:lumMod val="75000"/>
                  </a:schemeClr>
                </a:solidFill>
              </a:rPr>
              <a:t>97 </a:t>
            </a:r>
            <a:r>
              <a:rPr lang="ru-RU" sz="1200" b="1" i="1" dirty="0">
                <a:solidFill>
                  <a:schemeClr val="accent6">
                    <a:lumMod val="75000"/>
                  </a:schemeClr>
                </a:solidFill>
              </a:rPr>
              <a:t>ШАГ  Плана Нации  «100 конкретных шагов</a:t>
            </a:r>
            <a:r>
              <a:rPr lang="ru-RU" sz="1200" b="1" i="1" dirty="0" smtClean="0">
                <a:solidFill>
                  <a:schemeClr val="accent6">
                    <a:lumMod val="75000"/>
                  </a:schemeClr>
                </a:solidFill>
              </a:rPr>
              <a:t>»</a:t>
            </a:r>
            <a:endParaRPr lang="ru-RU" sz="1600" b="1" i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62199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Признаки саморегулирования в деятельности по налоговому консультированию</a:t>
            </a:r>
            <a:endParaRPr lang="ru-RU" dirty="0"/>
          </a:p>
        </p:txBody>
      </p:sp>
      <p:sp>
        <p:nvSpPr>
          <p:cNvPr id="5" name="AutoShape 4" descr="Картинки по запросу отечественные производители в казахстан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210617"/>
              </p:ext>
            </p:extLst>
          </p:nvPr>
        </p:nvGraphicFramePr>
        <p:xfrm>
          <a:off x="334566" y="692696"/>
          <a:ext cx="11521280" cy="572008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28392"/>
                <a:gridCol w="7200800"/>
                <a:gridCol w="792088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Признаки саморегулирования</a:t>
                      </a:r>
                      <a:r>
                        <a:rPr lang="ru-RU" sz="1400" baseline="0" dirty="0" smtClean="0">
                          <a:solidFill>
                            <a:schemeClr val="accent1"/>
                          </a:solidFill>
                        </a:rPr>
                        <a:t> с обязательным членством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Деятельность по налоговому консультированию 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solidFill>
                            <a:schemeClr val="accent1"/>
                          </a:solidFill>
                        </a:rPr>
                        <a:t>Совпадение </a:t>
                      </a:r>
                      <a:endParaRPr lang="ru-RU" sz="140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Наличие</a:t>
                      </a:r>
                      <a:r>
                        <a:rPr lang="ru-RU" sz="1100" b="1" baseline="0" dirty="0" smtClean="0">
                          <a:solidFill>
                            <a:schemeClr val="accent1"/>
                          </a:solidFill>
                        </a:rPr>
                        <a:t> отраслевого закона 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Отсутствует, подготовлен</a:t>
                      </a:r>
                      <a:r>
                        <a:rPr lang="ru-RU" sz="1100" b="1" baseline="0" dirty="0" smtClean="0">
                          <a:solidFill>
                            <a:schemeClr val="accent1"/>
                          </a:solidFill>
                        </a:rPr>
                        <a:t> проект Закона «О налоговом консультировании» </a:t>
                      </a:r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(далее – проект Закона)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kk-KZ" sz="1100" b="1" dirty="0" smtClean="0">
                          <a:solidFill>
                            <a:schemeClr val="accent1"/>
                          </a:solidFill>
                        </a:rPr>
                        <a:t>Единство</a:t>
                      </a:r>
                      <a:r>
                        <a:rPr lang="kk-KZ" sz="1100" b="1" baseline="0" dirty="0" smtClean="0">
                          <a:solidFill>
                            <a:schemeClr val="accent1"/>
                          </a:solidFill>
                        </a:rPr>
                        <a:t> отрасли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Налоговое консультирование – специализированная профессиональная деятельность, направленная на оказание помощи налогоплательщикам в части исполнения ими налоговых обязательств 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Наличие профессиональных объединений с обязательным членством субъектов рынка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В настоящее время в РК</a:t>
                      </a:r>
                      <a:r>
                        <a:rPr lang="ru-RU" sz="1100" b="1" baseline="0" dirty="0" smtClean="0">
                          <a:solidFill>
                            <a:schemeClr val="accent1"/>
                          </a:solidFill>
                        </a:rPr>
                        <a:t> действуют объединения налоговых консультантов в форме ОО и ОЮЛ. Проект Закона устанавливает добровольное и обязательное членство в ПОНК</a:t>
                      </a:r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 (статья 25)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Наличие правил и стандартов, а также осуществление контроля за их соблюдением 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ПОНК обязаны: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accent1"/>
                          </a:solidFill>
                        </a:rPr>
                        <a:t>разрабатывать и принимать стандарты (в т.ч. Кодекс этики) и правила СРО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accent1"/>
                          </a:solidFill>
                        </a:rPr>
                        <a:t>обеспечивать соблюдение и налоговыми консультантами и организациями налоговых консультантов</a:t>
                      </a:r>
                      <a:r>
                        <a:rPr lang="ru-RU" sz="1100" b="0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ru-RU" sz="1100" b="0" dirty="0" smtClean="0">
                          <a:solidFill>
                            <a:schemeClr val="accent1"/>
                          </a:solidFill>
                        </a:rPr>
                        <a:t>требований стандартов и правил СРО;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accent1"/>
                          </a:solidFill>
                        </a:rPr>
                        <a:t>информировать о своей деятельности МФ; 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accent1"/>
                          </a:solidFill>
                        </a:rPr>
                        <a:t>вправе осуществлять внешний контроль качества организаций налоговых консультантов и ИП</a:t>
                      </a:r>
                    </a:p>
                    <a:p>
                      <a:pPr marL="171450" marR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100" b="0" dirty="0" smtClean="0">
                          <a:solidFill>
                            <a:schemeClr val="accent1"/>
                          </a:solidFill>
                        </a:rPr>
                        <a:t>проводить курсы по повышению квалификации налоговых консультантов</a:t>
                      </a:r>
                      <a:endParaRPr lang="ru-RU" sz="1100" b="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Обеспечение имущественной ответственности 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Организации налоговых консультантов</a:t>
                      </a:r>
                      <a:r>
                        <a:rPr lang="ru-RU" sz="1100" b="1" baseline="0" dirty="0" smtClean="0">
                          <a:solidFill>
                            <a:schemeClr val="accent1"/>
                          </a:solidFill>
                        </a:rPr>
                        <a:t> </a:t>
                      </a:r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обязаны заключить договор страхования ГПО по обязательствам, возникающим вследствие причинения имущественного вреда при осуществлении налогового</a:t>
                      </a:r>
                      <a:r>
                        <a:rPr lang="ru-RU" sz="1100" b="1" baseline="0" dirty="0" smtClean="0">
                          <a:solidFill>
                            <a:schemeClr val="accent1"/>
                          </a:solidFill>
                        </a:rPr>
                        <a:t> консультирования </a:t>
                      </a:r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(статья 27 проекта Закона)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Модель контроля: СРО контролирует своих членов, а государство контролирует СРО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Контроль за субъектами рынка осуществляет само профессиональное общество, что обеспечивает регулярное повышение профессионального уровня налоговых консультантов, а также совершенствование вопросов стандартизации. С другой стороны, осуществляется контроль госоргана за деятельностью СРО, за счет внедрения государственных мер ответственности за неудовлетворительную работу СРО 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Ответственность СРО –</a:t>
                      </a:r>
                      <a:r>
                        <a:rPr lang="ru-RU" sz="1100" b="1" baseline="0" dirty="0" smtClean="0">
                          <a:solidFill>
                            <a:schemeClr val="accent1"/>
                          </a:solidFill>
                        </a:rPr>
                        <a:t> исключение из реестра СРО как запрет на осуществление деятельности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Ответственность ПОНК -  лишение аккредитации уполномоченным органом  - МФ (официальное признание уполномоченным органом правомочий СРО)</a:t>
                      </a: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50" b="1" dirty="0" smtClean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b="1" baseline="0" dirty="0" smtClean="0">
                          <a:solidFill>
                            <a:schemeClr val="accent1"/>
                          </a:solidFill>
                        </a:rPr>
                        <a:t>Ответственность членов – исключение из СРО как запрет на осуществление деятельности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100" b="1" dirty="0" smtClean="0">
                          <a:solidFill>
                            <a:schemeClr val="accent1"/>
                          </a:solidFill>
                        </a:rPr>
                        <a:t>Ответственность членов – исключение из ПОНК влечет запрет на проведение аудита по налогам</a:t>
                      </a:r>
                      <a:endParaRPr lang="ru-RU" sz="1100" b="1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150" dirty="0">
                        <a:solidFill>
                          <a:schemeClr val="accent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8" name="Половина рамки 7"/>
          <p:cNvSpPr/>
          <p:nvPr/>
        </p:nvSpPr>
        <p:spPr>
          <a:xfrm rot="13147258">
            <a:off x="11355761" y="995081"/>
            <a:ext cx="242810" cy="555357"/>
          </a:xfrm>
          <a:custGeom>
            <a:avLst/>
            <a:gdLst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576058 w 1728192"/>
              <a:gd name="connsiteY4" fmla="*/ 1152134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256880 w 1728192"/>
              <a:gd name="connsiteY3" fmla="*/ 300012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412156 w 1728192"/>
              <a:gd name="connsiteY4" fmla="*/ 858836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498420 w 1728192"/>
              <a:gd name="connsiteY3" fmla="*/ 35177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039991 w 1728192"/>
              <a:gd name="connsiteY2" fmla="*/ 36039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1039991 w 1331377"/>
              <a:gd name="connsiteY2" fmla="*/ 360398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43177 w 1331377"/>
              <a:gd name="connsiteY2" fmla="*/ 507047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30 w 1331377"/>
              <a:gd name="connsiteY2" fmla="*/ 481168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003573"/>
              <a:gd name="connsiteX1" fmla="*/ 1331377 w 1331377"/>
              <a:gd name="connsiteY1" fmla="*/ 577970 h 1003573"/>
              <a:gd name="connsiteX2" fmla="*/ 660430 w 1331377"/>
              <a:gd name="connsiteY2" fmla="*/ 481168 h 1003573"/>
              <a:gd name="connsiteX3" fmla="*/ 291386 w 1331377"/>
              <a:gd name="connsiteY3" fmla="*/ 429408 h 1003573"/>
              <a:gd name="connsiteX4" fmla="*/ 265507 w 1331377"/>
              <a:gd name="connsiteY4" fmla="*/ 634550 h 1003573"/>
              <a:gd name="connsiteX5" fmla="*/ 232914 w 1331377"/>
              <a:gd name="connsiteY5" fmla="*/ 1003573 h 1003573"/>
              <a:gd name="connsiteX6" fmla="*/ 0 w 1331377"/>
              <a:gd name="connsiteY6" fmla="*/ 0 h 1003573"/>
              <a:gd name="connsiteX0" fmla="*/ 0 w 1331377"/>
              <a:gd name="connsiteY0" fmla="*/ 0 h 1503905"/>
              <a:gd name="connsiteX1" fmla="*/ 1331377 w 1331377"/>
              <a:gd name="connsiteY1" fmla="*/ 577970 h 1503905"/>
              <a:gd name="connsiteX2" fmla="*/ 660430 w 1331377"/>
              <a:gd name="connsiteY2" fmla="*/ 481168 h 1503905"/>
              <a:gd name="connsiteX3" fmla="*/ 291386 w 1331377"/>
              <a:gd name="connsiteY3" fmla="*/ 429408 h 1503905"/>
              <a:gd name="connsiteX4" fmla="*/ 265507 w 1331377"/>
              <a:gd name="connsiteY4" fmla="*/ 634550 h 1503905"/>
              <a:gd name="connsiteX5" fmla="*/ 163902 w 1331377"/>
              <a:gd name="connsiteY5" fmla="*/ 1503905 h 1503905"/>
              <a:gd name="connsiteX6" fmla="*/ 0 w 1331377"/>
              <a:gd name="connsiteY6" fmla="*/ 0 h 1503905"/>
              <a:gd name="connsiteX0" fmla="*/ 0 w 779286"/>
              <a:gd name="connsiteY0" fmla="*/ 0 h 1503905"/>
              <a:gd name="connsiteX1" fmla="*/ 779286 w 779286"/>
              <a:gd name="connsiteY1" fmla="*/ 483079 h 1503905"/>
              <a:gd name="connsiteX2" fmla="*/ 660430 w 779286"/>
              <a:gd name="connsiteY2" fmla="*/ 481168 h 1503905"/>
              <a:gd name="connsiteX3" fmla="*/ 291386 w 779286"/>
              <a:gd name="connsiteY3" fmla="*/ 429408 h 1503905"/>
              <a:gd name="connsiteX4" fmla="*/ 265507 w 779286"/>
              <a:gd name="connsiteY4" fmla="*/ 634550 h 1503905"/>
              <a:gd name="connsiteX5" fmla="*/ 163902 w 779286"/>
              <a:gd name="connsiteY5" fmla="*/ 1503905 h 1503905"/>
              <a:gd name="connsiteX6" fmla="*/ 0 w 779286"/>
              <a:gd name="connsiteY6" fmla="*/ 0 h 150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286" h="1503905">
                <a:moveTo>
                  <a:pt x="0" y="0"/>
                </a:moveTo>
                <a:lnTo>
                  <a:pt x="779286" y="483079"/>
                </a:lnTo>
                <a:lnTo>
                  <a:pt x="660430" y="481168"/>
                </a:lnTo>
                <a:lnTo>
                  <a:pt x="291386" y="429408"/>
                </a:lnTo>
                <a:lnTo>
                  <a:pt x="265507" y="634550"/>
                </a:lnTo>
                <a:cubicBezTo>
                  <a:pt x="266144" y="820818"/>
                  <a:pt x="163265" y="1317637"/>
                  <a:pt x="163902" y="1503905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5" name="Половина рамки 7"/>
          <p:cNvSpPr/>
          <p:nvPr/>
        </p:nvSpPr>
        <p:spPr>
          <a:xfrm rot="13147258">
            <a:off x="11355760" y="1427146"/>
            <a:ext cx="242810" cy="555357"/>
          </a:xfrm>
          <a:custGeom>
            <a:avLst/>
            <a:gdLst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576058 w 1728192"/>
              <a:gd name="connsiteY4" fmla="*/ 1152134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256880 w 1728192"/>
              <a:gd name="connsiteY3" fmla="*/ 300012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412156 w 1728192"/>
              <a:gd name="connsiteY4" fmla="*/ 858836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498420 w 1728192"/>
              <a:gd name="connsiteY3" fmla="*/ 35177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039991 w 1728192"/>
              <a:gd name="connsiteY2" fmla="*/ 36039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1039991 w 1331377"/>
              <a:gd name="connsiteY2" fmla="*/ 360398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43177 w 1331377"/>
              <a:gd name="connsiteY2" fmla="*/ 507047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30 w 1331377"/>
              <a:gd name="connsiteY2" fmla="*/ 481168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003573"/>
              <a:gd name="connsiteX1" fmla="*/ 1331377 w 1331377"/>
              <a:gd name="connsiteY1" fmla="*/ 577970 h 1003573"/>
              <a:gd name="connsiteX2" fmla="*/ 660430 w 1331377"/>
              <a:gd name="connsiteY2" fmla="*/ 481168 h 1003573"/>
              <a:gd name="connsiteX3" fmla="*/ 291386 w 1331377"/>
              <a:gd name="connsiteY3" fmla="*/ 429408 h 1003573"/>
              <a:gd name="connsiteX4" fmla="*/ 265507 w 1331377"/>
              <a:gd name="connsiteY4" fmla="*/ 634550 h 1003573"/>
              <a:gd name="connsiteX5" fmla="*/ 232914 w 1331377"/>
              <a:gd name="connsiteY5" fmla="*/ 1003573 h 1003573"/>
              <a:gd name="connsiteX6" fmla="*/ 0 w 1331377"/>
              <a:gd name="connsiteY6" fmla="*/ 0 h 1003573"/>
              <a:gd name="connsiteX0" fmla="*/ 0 w 1331377"/>
              <a:gd name="connsiteY0" fmla="*/ 0 h 1503905"/>
              <a:gd name="connsiteX1" fmla="*/ 1331377 w 1331377"/>
              <a:gd name="connsiteY1" fmla="*/ 577970 h 1503905"/>
              <a:gd name="connsiteX2" fmla="*/ 660430 w 1331377"/>
              <a:gd name="connsiteY2" fmla="*/ 481168 h 1503905"/>
              <a:gd name="connsiteX3" fmla="*/ 291386 w 1331377"/>
              <a:gd name="connsiteY3" fmla="*/ 429408 h 1503905"/>
              <a:gd name="connsiteX4" fmla="*/ 265507 w 1331377"/>
              <a:gd name="connsiteY4" fmla="*/ 634550 h 1503905"/>
              <a:gd name="connsiteX5" fmla="*/ 163902 w 1331377"/>
              <a:gd name="connsiteY5" fmla="*/ 1503905 h 1503905"/>
              <a:gd name="connsiteX6" fmla="*/ 0 w 1331377"/>
              <a:gd name="connsiteY6" fmla="*/ 0 h 1503905"/>
              <a:gd name="connsiteX0" fmla="*/ 0 w 779286"/>
              <a:gd name="connsiteY0" fmla="*/ 0 h 1503905"/>
              <a:gd name="connsiteX1" fmla="*/ 779286 w 779286"/>
              <a:gd name="connsiteY1" fmla="*/ 483079 h 1503905"/>
              <a:gd name="connsiteX2" fmla="*/ 660430 w 779286"/>
              <a:gd name="connsiteY2" fmla="*/ 481168 h 1503905"/>
              <a:gd name="connsiteX3" fmla="*/ 291386 w 779286"/>
              <a:gd name="connsiteY3" fmla="*/ 429408 h 1503905"/>
              <a:gd name="connsiteX4" fmla="*/ 265507 w 779286"/>
              <a:gd name="connsiteY4" fmla="*/ 634550 h 1503905"/>
              <a:gd name="connsiteX5" fmla="*/ 163902 w 779286"/>
              <a:gd name="connsiteY5" fmla="*/ 1503905 h 1503905"/>
              <a:gd name="connsiteX6" fmla="*/ 0 w 779286"/>
              <a:gd name="connsiteY6" fmla="*/ 0 h 150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286" h="1503905">
                <a:moveTo>
                  <a:pt x="0" y="0"/>
                </a:moveTo>
                <a:lnTo>
                  <a:pt x="779286" y="483079"/>
                </a:lnTo>
                <a:lnTo>
                  <a:pt x="660430" y="481168"/>
                </a:lnTo>
                <a:lnTo>
                  <a:pt x="291386" y="429408"/>
                </a:lnTo>
                <a:lnTo>
                  <a:pt x="265507" y="634550"/>
                </a:lnTo>
                <a:cubicBezTo>
                  <a:pt x="266144" y="820818"/>
                  <a:pt x="163265" y="1317637"/>
                  <a:pt x="163902" y="1503905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6" name="Половина рамки 7"/>
          <p:cNvSpPr/>
          <p:nvPr/>
        </p:nvSpPr>
        <p:spPr>
          <a:xfrm rot="13147258">
            <a:off x="11367272" y="2735449"/>
            <a:ext cx="242810" cy="555357"/>
          </a:xfrm>
          <a:custGeom>
            <a:avLst/>
            <a:gdLst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576058 w 1728192"/>
              <a:gd name="connsiteY4" fmla="*/ 1152134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256880 w 1728192"/>
              <a:gd name="connsiteY3" fmla="*/ 300012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412156 w 1728192"/>
              <a:gd name="connsiteY4" fmla="*/ 858836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498420 w 1728192"/>
              <a:gd name="connsiteY3" fmla="*/ 35177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039991 w 1728192"/>
              <a:gd name="connsiteY2" fmla="*/ 36039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1039991 w 1331377"/>
              <a:gd name="connsiteY2" fmla="*/ 360398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43177 w 1331377"/>
              <a:gd name="connsiteY2" fmla="*/ 507047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30 w 1331377"/>
              <a:gd name="connsiteY2" fmla="*/ 481168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003573"/>
              <a:gd name="connsiteX1" fmla="*/ 1331377 w 1331377"/>
              <a:gd name="connsiteY1" fmla="*/ 577970 h 1003573"/>
              <a:gd name="connsiteX2" fmla="*/ 660430 w 1331377"/>
              <a:gd name="connsiteY2" fmla="*/ 481168 h 1003573"/>
              <a:gd name="connsiteX3" fmla="*/ 291386 w 1331377"/>
              <a:gd name="connsiteY3" fmla="*/ 429408 h 1003573"/>
              <a:gd name="connsiteX4" fmla="*/ 265507 w 1331377"/>
              <a:gd name="connsiteY4" fmla="*/ 634550 h 1003573"/>
              <a:gd name="connsiteX5" fmla="*/ 232914 w 1331377"/>
              <a:gd name="connsiteY5" fmla="*/ 1003573 h 1003573"/>
              <a:gd name="connsiteX6" fmla="*/ 0 w 1331377"/>
              <a:gd name="connsiteY6" fmla="*/ 0 h 1003573"/>
              <a:gd name="connsiteX0" fmla="*/ 0 w 1331377"/>
              <a:gd name="connsiteY0" fmla="*/ 0 h 1503905"/>
              <a:gd name="connsiteX1" fmla="*/ 1331377 w 1331377"/>
              <a:gd name="connsiteY1" fmla="*/ 577970 h 1503905"/>
              <a:gd name="connsiteX2" fmla="*/ 660430 w 1331377"/>
              <a:gd name="connsiteY2" fmla="*/ 481168 h 1503905"/>
              <a:gd name="connsiteX3" fmla="*/ 291386 w 1331377"/>
              <a:gd name="connsiteY3" fmla="*/ 429408 h 1503905"/>
              <a:gd name="connsiteX4" fmla="*/ 265507 w 1331377"/>
              <a:gd name="connsiteY4" fmla="*/ 634550 h 1503905"/>
              <a:gd name="connsiteX5" fmla="*/ 163902 w 1331377"/>
              <a:gd name="connsiteY5" fmla="*/ 1503905 h 1503905"/>
              <a:gd name="connsiteX6" fmla="*/ 0 w 1331377"/>
              <a:gd name="connsiteY6" fmla="*/ 0 h 1503905"/>
              <a:gd name="connsiteX0" fmla="*/ 0 w 779286"/>
              <a:gd name="connsiteY0" fmla="*/ 0 h 1503905"/>
              <a:gd name="connsiteX1" fmla="*/ 779286 w 779286"/>
              <a:gd name="connsiteY1" fmla="*/ 483079 h 1503905"/>
              <a:gd name="connsiteX2" fmla="*/ 660430 w 779286"/>
              <a:gd name="connsiteY2" fmla="*/ 481168 h 1503905"/>
              <a:gd name="connsiteX3" fmla="*/ 291386 w 779286"/>
              <a:gd name="connsiteY3" fmla="*/ 429408 h 1503905"/>
              <a:gd name="connsiteX4" fmla="*/ 265507 w 779286"/>
              <a:gd name="connsiteY4" fmla="*/ 634550 h 1503905"/>
              <a:gd name="connsiteX5" fmla="*/ 163902 w 779286"/>
              <a:gd name="connsiteY5" fmla="*/ 1503905 h 1503905"/>
              <a:gd name="connsiteX6" fmla="*/ 0 w 779286"/>
              <a:gd name="connsiteY6" fmla="*/ 0 h 150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286" h="1503905">
                <a:moveTo>
                  <a:pt x="0" y="0"/>
                </a:moveTo>
                <a:lnTo>
                  <a:pt x="779286" y="483079"/>
                </a:lnTo>
                <a:lnTo>
                  <a:pt x="660430" y="481168"/>
                </a:lnTo>
                <a:lnTo>
                  <a:pt x="291386" y="429408"/>
                </a:lnTo>
                <a:lnTo>
                  <a:pt x="265507" y="634550"/>
                </a:lnTo>
                <a:cubicBezTo>
                  <a:pt x="266144" y="820818"/>
                  <a:pt x="163265" y="1317637"/>
                  <a:pt x="163902" y="1503905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8" name="Половина рамки 7"/>
          <p:cNvSpPr/>
          <p:nvPr/>
        </p:nvSpPr>
        <p:spPr>
          <a:xfrm rot="13147258">
            <a:off x="11320681" y="4475799"/>
            <a:ext cx="242810" cy="555357"/>
          </a:xfrm>
          <a:custGeom>
            <a:avLst/>
            <a:gdLst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576058 w 1728192"/>
              <a:gd name="connsiteY4" fmla="*/ 1152134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256880 w 1728192"/>
              <a:gd name="connsiteY3" fmla="*/ 300012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412156 w 1728192"/>
              <a:gd name="connsiteY4" fmla="*/ 858836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498420 w 1728192"/>
              <a:gd name="connsiteY3" fmla="*/ 35177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039991 w 1728192"/>
              <a:gd name="connsiteY2" fmla="*/ 36039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1039991 w 1331377"/>
              <a:gd name="connsiteY2" fmla="*/ 360398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43177 w 1331377"/>
              <a:gd name="connsiteY2" fmla="*/ 507047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30 w 1331377"/>
              <a:gd name="connsiteY2" fmla="*/ 481168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003573"/>
              <a:gd name="connsiteX1" fmla="*/ 1331377 w 1331377"/>
              <a:gd name="connsiteY1" fmla="*/ 577970 h 1003573"/>
              <a:gd name="connsiteX2" fmla="*/ 660430 w 1331377"/>
              <a:gd name="connsiteY2" fmla="*/ 481168 h 1003573"/>
              <a:gd name="connsiteX3" fmla="*/ 291386 w 1331377"/>
              <a:gd name="connsiteY3" fmla="*/ 429408 h 1003573"/>
              <a:gd name="connsiteX4" fmla="*/ 265507 w 1331377"/>
              <a:gd name="connsiteY4" fmla="*/ 634550 h 1003573"/>
              <a:gd name="connsiteX5" fmla="*/ 232914 w 1331377"/>
              <a:gd name="connsiteY5" fmla="*/ 1003573 h 1003573"/>
              <a:gd name="connsiteX6" fmla="*/ 0 w 1331377"/>
              <a:gd name="connsiteY6" fmla="*/ 0 h 1003573"/>
              <a:gd name="connsiteX0" fmla="*/ 0 w 1331377"/>
              <a:gd name="connsiteY0" fmla="*/ 0 h 1503905"/>
              <a:gd name="connsiteX1" fmla="*/ 1331377 w 1331377"/>
              <a:gd name="connsiteY1" fmla="*/ 577970 h 1503905"/>
              <a:gd name="connsiteX2" fmla="*/ 660430 w 1331377"/>
              <a:gd name="connsiteY2" fmla="*/ 481168 h 1503905"/>
              <a:gd name="connsiteX3" fmla="*/ 291386 w 1331377"/>
              <a:gd name="connsiteY3" fmla="*/ 429408 h 1503905"/>
              <a:gd name="connsiteX4" fmla="*/ 265507 w 1331377"/>
              <a:gd name="connsiteY4" fmla="*/ 634550 h 1503905"/>
              <a:gd name="connsiteX5" fmla="*/ 163902 w 1331377"/>
              <a:gd name="connsiteY5" fmla="*/ 1503905 h 1503905"/>
              <a:gd name="connsiteX6" fmla="*/ 0 w 1331377"/>
              <a:gd name="connsiteY6" fmla="*/ 0 h 1503905"/>
              <a:gd name="connsiteX0" fmla="*/ 0 w 779286"/>
              <a:gd name="connsiteY0" fmla="*/ 0 h 1503905"/>
              <a:gd name="connsiteX1" fmla="*/ 779286 w 779286"/>
              <a:gd name="connsiteY1" fmla="*/ 483079 h 1503905"/>
              <a:gd name="connsiteX2" fmla="*/ 660430 w 779286"/>
              <a:gd name="connsiteY2" fmla="*/ 481168 h 1503905"/>
              <a:gd name="connsiteX3" fmla="*/ 291386 w 779286"/>
              <a:gd name="connsiteY3" fmla="*/ 429408 h 1503905"/>
              <a:gd name="connsiteX4" fmla="*/ 265507 w 779286"/>
              <a:gd name="connsiteY4" fmla="*/ 634550 h 1503905"/>
              <a:gd name="connsiteX5" fmla="*/ 163902 w 779286"/>
              <a:gd name="connsiteY5" fmla="*/ 1503905 h 1503905"/>
              <a:gd name="connsiteX6" fmla="*/ 0 w 779286"/>
              <a:gd name="connsiteY6" fmla="*/ 0 h 150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286" h="1503905">
                <a:moveTo>
                  <a:pt x="0" y="0"/>
                </a:moveTo>
                <a:lnTo>
                  <a:pt x="779286" y="483079"/>
                </a:lnTo>
                <a:lnTo>
                  <a:pt x="660430" y="481168"/>
                </a:lnTo>
                <a:lnTo>
                  <a:pt x="291386" y="429408"/>
                </a:lnTo>
                <a:lnTo>
                  <a:pt x="265507" y="634550"/>
                </a:lnTo>
                <a:cubicBezTo>
                  <a:pt x="266144" y="820818"/>
                  <a:pt x="163265" y="1317637"/>
                  <a:pt x="163902" y="1503905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9" name="Половина рамки 7"/>
          <p:cNvSpPr/>
          <p:nvPr/>
        </p:nvSpPr>
        <p:spPr>
          <a:xfrm rot="13147258">
            <a:off x="11330136" y="5211877"/>
            <a:ext cx="242810" cy="555357"/>
          </a:xfrm>
          <a:custGeom>
            <a:avLst/>
            <a:gdLst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576058 w 1728192"/>
              <a:gd name="connsiteY4" fmla="*/ 1152134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256880 w 1728192"/>
              <a:gd name="connsiteY3" fmla="*/ 300012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412156 w 1728192"/>
              <a:gd name="connsiteY4" fmla="*/ 858836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498420 w 1728192"/>
              <a:gd name="connsiteY3" fmla="*/ 35177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039991 w 1728192"/>
              <a:gd name="connsiteY2" fmla="*/ 36039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1039991 w 1331377"/>
              <a:gd name="connsiteY2" fmla="*/ 360398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43177 w 1331377"/>
              <a:gd name="connsiteY2" fmla="*/ 507047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30 w 1331377"/>
              <a:gd name="connsiteY2" fmla="*/ 481168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003573"/>
              <a:gd name="connsiteX1" fmla="*/ 1331377 w 1331377"/>
              <a:gd name="connsiteY1" fmla="*/ 577970 h 1003573"/>
              <a:gd name="connsiteX2" fmla="*/ 660430 w 1331377"/>
              <a:gd name="connsiteY2" fmla="*/ 481168 h 1003573"/>
              <a:gd name="connsiteX3" fmla="*/ 291386 w 1331377"/>
              <a:gd name="connsiteY3" fmla="*/ 429408 h 1003573"/>
              <a:gd name="connsiteX4" fmla="*/ 265507 w 1331377"/>
              <a:gd name="connsiteY4" fmla="*/ 634550 h 1003573"/>
              <a:gd name="connsiteX5" fmla="*/ 232914 w 1331377"/>
              <a:gd name="connsiteY5" fmla="*/ 1003573 h 1003573"/>
              <a:gd name="connsiteX6" fmla="*/ 0 w 1331377"/>
              <a:gd name="connsiteY6" fmla="*/ 0 h 1003573"/>
              <a:gd name="connsiteX0" fmla="*/ 0 w 1331377"/>
              <a:gd name="connsiteY0" fmla="*/ 0 h 1503905"/>
              <a:gd name="connsiteX1" fmla="*/ 1331377 w 1331377"/>
              <a:gd name="connsiteY1" fmla="*/ 577970 h 1503905"/>
              <a:gd name="connsiteX2" fmla="*/ 660430 w 1331377"/>
              <a:gd name="connsiteY2" fmla="*/ 481168 h 1503905"/>
              <a:gd name="connsiteX3" fmla="*/ 291386 w 1331377"/>
              <a:gd name="connsiteY3" fmla="*/ 429408 h 1503905"/>
              <a:gd name="connsiteX4" fmla="*/ 265507 w 1331377"/>
              <a:gd name="connsiteY4" fmla="*/ 634550 h 1503905"/>
              <a:gd name="connsiteX5" fmla="*/ 163902 w 1331377"/>
              <a:gd name="connsiteY5" fmla="*/ 1503905 h 1503905"/>
              <a:gd name="connsiteX6" fmla="*/ 0 w 1331377"/>
              <a:gd name="connsiteY6" fmla="*/ 0 h 1503905"/>
              <a:gd name="connsiteX0" fmla="*/ 0 w 779286"/>
              <a:gd name="connsiteY0" fmla="*/ 0 h 1503905"/>
              <a:gd name="connsiteX1" fmla="*/ 779286 w 779286"/>
              <a:gd name="connsiteY1" fmla="*/ 483079 h 1503905"/>
              <a:gd name="connsiteX2" fmla="*/ 660430 w 779286"/>
              <a:gd name="connsiteY2" fmla="*/ 481168 h 1503905"/>
              <a:gd name="connsiteX3" fmla="*/ 291386 w 779286"/>
              <a:gd name="connsiteY3" fmla="*/ 429408 h 1503905"/>
              <a:gd name="connsiteX4" fmla="*/ 265507 w 779286"/>
              <a:gd name="connsiteY4" fmla="*/ 634550 h 1503905"/>
              <a:gd name="connsiteX5" fmla="*/ 163902 w 779286"/>
              <a:gd name="connsiteY5" fmla="*/ 1503905 h 1503905"/>
              <a:gd name="connsiteX6" fmla="*/ 0 w 779286"/>
              <a:gd name="connsiteY6" fmla="*/ 0 h 150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286" h="1503905">
                <a:moveTo>
                  <a:pt x="0" y="0"/>
                </a:moveTo>
                <a:lnTo>
                  <a:pt x="779286" y="483079"/>
                </a:lnTo>
                <a:lnTo>
                  <a:pt x="660430" y="481168"/>
                </a:lnTo>
                <a:lnTo>
                  <a:pt x="291386" y="429408"/>
                </a:lnTo>
                <a:lnTo>
                  <a:pt x="265507" y="634550"/>
                </a:lnTo>
                <a:cubicBezTo>
                  <a:pt x="266144" y="820818"/>
                  <a:pt x="163265" y="1317637"/>
                  <a:pt x="163902" y="1503905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0" name="Половина рамки 7"/>
          <p:cNvSpPr/>
          <p:nvPr/>
        </p:nvSpPr>
        <p:spPr>
          <a:xfrm rot="13147258">
            <a:off x="11330136" y="5769379"/>
            <a:ext cx="242810" cy="555357"/>
          </a:xfrm>
          <a:custGeom>
            <a:avLst/>
            <a:gdLst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576058 w 1728192"/>
              <a:gd name="connsiteY4" fmla="*/ 1152134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256880 w 1728192"/>
              <a:gd name="connsiteY3" fmla="*/ 300012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412156 w 1728192"/>
              <a:gd name="connsiteY4" fmla="*/ 858836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498420 w 1728192"/>
              <a:gd name="connsiteY3" fmla="*/ 35177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039991 w 1728192"/>
              <a:gd name="connsiteY2" fmla="*/ 36039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1039991 w 1331377"/>
              <a:gd name="connsiteY2" fmla="*/ 360398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43177 w 1331377"/>
              <a:gd name="connsiteY2" fmla="*/ 507047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30 w 1331377"/>
              <a:gd name="connsiteY2" fmla="*/ 481168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003573"/>
              <a:gd name="connsiteX1" fmla="*/ 1331377 w 1331377"/>
              <a:gd name="connsiteY1" fmla="*/ 577970 h 1003573"/>
              <a:gd name="connsiteX2" fmla="*/ 660430 w 1331377"/>
              <a:gd name="connsiteY2" fmla="*/ 481168 h 1003573"/>
              <a:gd name="connsiteX3" fmla="*/ 291386 w 1331377"/>
              <a:gd name="connsiteY3" fmla="*/ 429408 h 1003573"/>
              <a:gd name="connsiteX4" fmla="*/ 265507 w 1331377"/>
              <a:gd name="connsiteY4" fmla="*/ 634550 h 1003573"/>
              <a:gd name="connsiteX5" fmla="*/ 232914 w 1331377"/>
              <a:gd name="connsiteY5" fmla="*/ 1003573 h 1003573"/>
              <a:gd name="connsiteX6" fmla="*/ 0 w 1331377"/>
              <a:gd name="connsiteY6" fmla="*/ 0 h 1003573"/>
              <a:gd name="connsiteX0" fmla="*/ 0 w 1331377"/>
              <a:gd name="connsiteY0" fmla="*/ 0 h 1503905"/>
              <a:gd name="connsiteX1" fmla="*/ 1331377 w 1331377"/>
              <a:gd name="connsiteY1" fmla="*/ 577970 h 1503905"/>
              <a:gd name="connsiteX2" fmla="*/ 660430 w 1331377"/>
              <a:gd name="connsiteY2" fmla="*/ 481168 h 1503905"/>
              <a:gd name="connsiteX3" fmla="*/ 291386 w 1331377"/>
              <a:gd name="connsiteY3" fmla="*/ 429408 h 1503905"/>
              <a:gd name="connsiteX4" fmla="*/ 265507 w 1331377"/>
              <a:gd name="connsiteY4" fmla="*/ 634550 h 1503905"/>
              <a:gd name="connsiteX5" fmla="*/ 163902 w 1331377"/>
              <a:gd name="connsiteY5" fmla="*/ 1503905 h 1503905"/>
              <a:gd name="connsiteX6" fmla="*/ 0 w 1331377"/>
              <a:gd name="connsiteY6" fmla="*/ 0 h 1503905"/>
              <a:gd name="connsiteX0" fmla="*/ 0 w 779286"/>
              <a:gd name="connsiteY0" fmla="*/ 0 h 1503905"/>
              <a:gd name="connsiteX1" fmla="*/ 779286 w 779286"/>
              <a:gd name="connsiteY1" fmla="*/ 483079 h 1503905"/>
              <a:gd name="connsiteX2" fmla="*/ 660430 w 779286"/>
              <a:gd name="connsiteY2" fmla="*/ 481168 h 1503905"/>
              <a:gd name="connsiteX3" fmla="*/ 291386 w 779286"/>
              <a:gd name="connsiteY3" fmla="*/ 429408 h 1503905"/>
              <a:gd name="connsiteX4" fmla="*/ 265507 w 779286"/>
              <a:gd name="connsiteY4" fmla="*/ 634550 h 1503905"/>
              <a:gd name="connsiteX5" fmla="*/ 163902 w 779286"/>
              <a:gd name="connsiteY5" fmla="*/ 1503905 h 1503905"/>
              <a:gd name="connsiteX6" fmla="*/ 0 w 779286"/>
              <a:gd name="connsiteY6" fmla="*/ 0 h 150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286" h="1503905">
                <a:moveTo>
                  <a:pt x="0" y="0"/>
                </a:moveTo>
                <a:lnTo>
                  <a:pt x="779286" y="483079"/>
                </a:lnTo>
                <a:lnTo>
                  <a:pt x="660430" y="481168"/>
                </a:lnTo>
                <a:lnTo>
                  <a:pt x="291386" y="429408"/>
                </a:lnTo>
                <a:lnTo>
                  <a:pt x="265507" y="634550"/>
                </a:lnTo>
                <a:cubicBezTo>
                  <a:pt x="266144" y="820818"/>
                  <a:pt x="163265" y="1317637"/>
                  <a:pt x="163902" y="1503905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1" name="Половина рамки 7"/>
          <p:cNvSpPr/>
          <p:nvPr/>
        </p:nvSpPr>
        <p:spPr>
          <a:xfrm rot="13147258">
            <a:off x="11355760" y="1844598"/>
            <a:ext cx="242810" cy="555357"/>
          </a:xfrm>
          <a:custGeom>
            <a:avLst/>
            <a:gdLst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576058 w 1728192"/>
              <a:gd name="connsiteY4" fmla="*/ 1152134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256880 w 1728192"/>
              <a:gd name="connsiteY3" fmla="*/ 300012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412156 w 1728192"/>
              <a:gd name="connsiteY4" fmla="*/ 858836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498420 w 1728192"/>
              <a:gd name="connsiteY3" fmla="*/ 35177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039991 w 1728192"/>
              <a:gd name="connsiteY2" fmla="*/ 36039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1039991 w 1331377"/>
              <a:gd name="connsiteY2" fmla="*/ 360398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43177 w 1331377"/>
              <a:gd name="connsiteY2" fmla="*/ 507047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30 w 1331377"/>
              <a:gd name="connsiteY2" fmla="*/ 481168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003573"/>
              <a:gd name="connsiteX1" fmla="*/ 1331377 w 1331377"/>
              <a:gd name="connsiteY1" fmla="*/ 577970 h 1003573"/>
              <a:gd name="connsiteX2" fmla="*/ 660430 w 1331377"/>
              <a:gd name="connsiteY2" fmla="*/ 481168 h 1003573"/>
              <a:gd name="connsiteX3" fmla="*/ 291386 w 1331377"/>
              <a:gd name="connsiteY3" fmla="*/ 429408 h 1003573"/>
              <a:gd name="connsiteX4" fmla="*/ 265507 w 1331377"/>
              <a:gd name="connsiteY4" fmla="*/ 634550 h 1003573"/>
              <a:gd name="connsiteX5" fmla="*/ 232914 w 1331377"/>
              <a:gd name="connsiteY5" fmla="*/ 1003573 h 1003573"/>
              <a:gd name="connsiteX6" fmla="*/ 0 w 1331377"/>
              <a:gd name="connsiteY6" fmla="*/ 0 h 1003573"/>
              <a:gd name="connsiteX0" fmla="*/ 0 w 1331377"/>
              <a:gd name="connsiteY0" fmla="*/ 0 h 1503905"/>
              <a:gd name="connsiteX1" fmla="*/ 1331377 w 1331377"/>
              <a:gd name="connsiteY1" fmla="*/ 577970 h 1503905"/>
              <a:gd name="connsiteX2" fmla="*/ 660430 w 1331377"/>
              <a:gd name="connsiteY2" fmla="*/ 481168 h 1503905"/>
              <a:gd name="connsiteX3" fmla="*/ 291386 w 1331377"/>
              <a:gd name="connsiteY3" fmla="*/ 429408 h 1503905"/>
              <a:gd name="connsiteX4" fmla="*/ 265507 w 1331377"/>
              <a:gd name="connsiteY4" fmla="*/ 634550 h 1503905"/>
              <a:gd name="connsiteX5" fmla="*/ 163902 w 1331377"/>
              <a:gd name="connsiteY5" fmla="*/ 1503905 h 1503905"/>
              <a:gd name="connsiteX6" fmla="*/ 0 w 1331377"/>
              <a:gd name="connsiteY6" fmla="*/ 0 h 1503905"/>
              <a:gd name="connsiteX0" fmla="*/ 0 w 779286"/>
              <a:gd name="connsiteY0" fmla="*/ 0 h 1503905"/>
              <a:gd name="connsiteX1" fmla="*/ 779286 w 779286"/>
              <a:gd name="connsiteY1" fmla="*/ 483079 h 1503905"/>
              <a:gd name="connsiteX2" fmla="*/ 660430 w 779286"/>
              <a:gd name="connsiteY2" fmla="*/ 481168 h 1503905"/>
              <a:gd name="connsiteX3" fmla="*/ 291386 w 779286"/>
              <a:gd name="connsiteY3" fmla="*/ 429408 h 1503905"/>
              <a:gd name="connsiteX4" fmla="*/ 265507 w 779286"/>
              <a:gd name="connsiteY4" fmla="*/ 634550 h 1503905"/>
              <a:gd name="connsiteX5" fmla="*/ 163902 w 779286"/>
              <a:gd name="connsiteY5" fmla="*/ 1503905 h 1503905"/>
              <a:gd name="connsiteX6" fmla="*/ 0 w 779286"/>
              <a:gd name="connsiteY6" fmla="*/ 0 h 150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286" h="1503905">
                <a:moveTo>
                  <a:pt x="0" y="0"/>
                </a:moveTo>
                <a:lnTo>
                  <a:pt x="779286" y="483079"/>
                </a:lnTo>
                <a:lnTo>
                  <a:pt x="660430" y="481168"/>
                </a:lnTo>
                <a:lnTo>
                  <a:pt x="291386" y="429408"/>
                </a:lnTo>
                <a:lnTo>
                  <a:pt x="265507" y="634550"/>
                </a:lnTo>
                <a:cubicBezTo>
                  <a:pt x="266144" y="820818"/>
                  <a:pt x="163265" y="1317637"/>
                  <a:pt x="163902" y="1503905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2" name="Половина рамки 7"/>
          <p:cNvSpPr/>
          <p:nvPr/>
        </p:nvSpPr>
        <p:spPr>
          <a:xfrm rot="13147258">
            <a:off x="11355760" y="3570208"/>
            <a:ext cx="242810" cy="555357"/>
          </a:xfrm>
          <a:custGeom>
            <a:avLst/>
            <a:gdLst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576058 w 1728192"/>
              <a:gd name="connsiteY4" fmla="*/ 1152134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576058 w 1728192"/>
              <a:gd name="connsiteY3" fmla="*/ 576058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728192"/>
              <a:gd name="connsiteX1" fmla="*/ 1728192 w 1728192"/>
              <a:gd name="connsiteY1" fmla="*/ 0 h 1728192"/>
              <a:gd name="connsiteX2" fmla="*/ 1152134 w 1728192"/>
              <a:gd name="connsiteY2" fmla="*/ 576058 h 1728192"/>
              <a:gd name="connsiteX3" fmla="*/ 256880 w 1728192"/>
              <a:gd name="connsiteY3" fmla="*/ 300012 h 1728192"/>
              <a:gd name="connsiteX4" fmla="*/ 412156 w 1728192"/>
              <a:gd name="connsiteY4" fmla="*/ 858836 h 1728192"/>
              <a:gd name="connsiteX5" fmla="*/ 0 w 1728192"/>
              <a:gd name="connsiteY5" fmla="*/ 1728192 h 1728192"/>
              <a:gd name="connsiteX6" fmla="*/ 0 w 1728192"/>
              <a:gd name="connsiteY6" fmla="*/ 0 h 1728192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412156 w 1728192"/>
              <a:gd name="connsiteY4" fmla="*/ 858836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256880 w 1728192"/>
              <a:gd name="connsiteY3" fmla="*/ 300012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498420 w 1728192"/>
              <a:gd name="connsiteY3" fmla="*/ 35177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152134 w 1728192"/>
              <a:gd name="connsiteY2" fmla="*/ 57605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728192"/>
              <a:gd name="connsiteY0" fmla="*/ 0 h 1193354"/>
              <a:gd name="connsiteX1" fmla="*/ 1728192 w 1728192"/>
              <a:gd name="connsiteY1" fmla="*/ 0 h 1193354"/>
              <a:gd name="connsiteX2" fmla="*/ 1039991 w 1728192"/>
              <a:gd name="connsiteY2" fmla="*/ 360398 h 1193354"/>
              <a:gd name="connsiteX3" fmla="*/ 317265 w 1728192"/>
              <a:gd name="connsiteY3" fmla="*/ 325891 h 1193354"/>
              <a:gd name="connsiteX4" fmla="*/ 308639 w 1728192"/>
              <a:gd name="connsiteY4" fmla="*/ 496527 h 1193354"/>
              <a:gd name="connsiteX5" fmla="*/ 267419 w 1728192"/>
              <a:gd name="connsiteY5" fmla="*/ 1193354 h 1193354"/>
              <a:gd name="connsiteX6" fmla="*/ 0 w 1728192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1039991 w 1331377"/>
              <a:gd name="connsiteY2" fmla="*/ 360398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317265 w 1331377"/>
              <a:gd name="connsiteY3" fmla="*/ 325891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308639 w 1331377"/>
              <a:gd name="connsiteY4" fmla="*/ 496527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39628 w 1331377"/>
              <a:gd name="connsiteY3" fmla="*/ 282759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29 w 1331377"/>
              <a:gd name="connsiteY2" fmla="*/ 403530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43177 w 1331377"/>
              <a:gd name="connsiteY2" fmla="*/ 507047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193354"/>
              <a:gd name="connsiteX1" fmla="*/ 1331377 w 1331377"/>
              <a:gd name="connsiteY1" fmla="*/ 577970 h 1193354"/>
              <a:gd name="connsiteX2" fmla="*/ 660430 w 1331377"/>
              <a:gd name="connsiteY2" fmla="*/ 481168 h 1193354"/>
              <a:gd name="connsiteX3" fmla="*/ 291386 w 1331377"/>
              <a:gd name="connsiteY3" fmla="*/ 429408 h 1193354"/>
              <a:gd name="connsiteX4" fmla="*/ 265507 w 1331377"/>
              <a:gd name="connsiteY4" fmla="*/ 634550 h 1193354"/>
              <a:gd name="connsiteX5" fmla="*/ 267419 w 1331377"/>
              <a:gd name="connsiteY5" fmla="*/ 1193354 h 1193354"/>
              <a:gd name="connsiteX6" fmla="*/ 0 w 1331377"/>
              <a:gd name="connsiteY6" fmla="*/ 0 h 1193354"/>
              <a:gd name="connsiteX0" fmla="*/ 0 w 1331377"/>
              <a:gd name="connsiteY0" fmla="*/ 0 h 1003573"/>
              <a:gd name="connsiteX1" fmla="*/ 1331377 w 1331377"/>
              <a:gd name="connsiteY1" fmla="*/ 577970 h 1003573"/>
              <a:gd name="connsiteX2" fmla="*/ 660430 w 1331377"/>
              <a:gd name="connsiteY2" fmla="*/ 481168 h 1003573"/>
              <a:gd name="connsiteX3" fmla="*/ 291386 w 1331377"/>
              <a:gd name="connsiteY3" fmla="*/ 429408 h 1003573"/>
              <a:gd name="connsiteX4" fmla="*/ 265507 w 1331377"/>
              <a:gd name="connsiteY4" fmla="*/ 634550 h 1003573"/>
              <a:gd name="connsiteX5" fmla="*/ 232914 w 1331377"/>
              <a:gd name="connsiteY5" fmla="*/ 1003573 h 1003573"/>
              <a:gd name="connsiteX6" fmla="*/ 0 w 1331377"/>
              <a:gd name="connsiteY6" fmla="*/ 0 h 1003573"/>
              <a:gd name="connsiteX0" fmla="*/ 0 w 1331377"/>
              <a:gd name="connsiteY0" fmla="*/ 0 h 1503905"/>
              <a:gd name="connsiteX1" fmla="*/ 1331377 w 1331377"/>
              <a:gd name="connsiteY1" fmla="*/ 577970 h 1503905"/>
              <a:gd name="connsiteX2" fmla="*/ 660430 w 1331377"/>
              <a:gd name="connsiteY2" fmla="*/ 481168 h 1503905"/>
              <a:gd name="connsiteX3" fmla="*/ 291386 w 1331377"/>
              <a:gd name="connsiteY3" fmla="*/ 429408 h 1503905"/>
              <a:gd name="connsiteX4" fmla="*/ 265507 w 1331377"/>
              <a:gd name="connsiteY4" fmla="*/ 634550 h 1503905"/>
              <a:gd name="connsiteX5" fmla="*/ 163902 w 1331377"/>
              <a:gd name="connsiteY5" fmla="*/ 1503905 h 1503905"/>
              <a:gd name="connsiteX6" fmla="*/ 0 w 1331377"/>
              <a:gd name="connsiteY6" fmla="*/ 0 h 1503905"/>
              <a:gd name="connsiteX0" fmla="*/ 0 w 779286"/>
              <a:gd name="connsiteY0" fmla="*/ 0 h 1503905"/>
              <a:gd name="connsiteX1" fmla="*/ 779286 w 779286"/>
              <a:gd name="connsiteY1" fmla="*/ 483079 h 1503905"/>
              <a:gd name="connsiteX2" fmla="*/ 660430 w 779286"/>
              <a:gd name="connsiteY2" fmla="*/ 481168 h 1503905"/>
              <a:gd name="connsiteX3" fmla="*/ 291386 w 779286"/>
              <a:gd name="connsiteY3" fmla="*/ 429408 h 1503905"/>
              <a:gd name="connsiteX4" fmla="*/ 265507 w 779286"/>
              <a:gd name="connsiteY4" fmla="*/ 634550 h 1503905"/>
              <a:gd name="connsiteX5" fmla="*/ 163902 w 779286"/>
              <a:gd name="connsiteY5" fmla="*/ 1503905 h 1503905"/>
              <a:gd name="connsiteX6" fmla="*/ 0 w 779286"/>
              <a:gd name="connsiteY6" fmla="*/ 0 h 1503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79286" h="1503905">
                <a:moveTo>
                  <a:pt x="0" y="0"/>
                </a:moveTo>
                <a:lnTo>
                  <a:pt x="779286" y="483079"/>
                </a:lnTo>
                <a:lnTo>
                  <a:pt x="660430" y="481168"/>
                </a:lnTo>
                <a:lnTo>
                  <a:pt x="291386" y="429408"/>
                </a:lnTo>
                <a:lnTo>
                  <a:pt x="265507" y="634550"/>
                </a:lnTo>
                <a:cubicBezTo>
                  <a:pt x="266144" y="820818"/>
                  <a:pt x="163265" y="1317637"/>
                  <a:pt x="163902" y="1503905"/>
                </a:cubicBez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442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563" y="134462"/>
            <a:ext cx="9549084" cy="544108"/>
          </a:xfrm>
        </p:spPr>
        <p:txBody>
          <a:bodyPr/>
          <a:lstStyle/>
          <a:p>
            <a:r>
              <a:rPr lang="ru-RU" dirty="0" smtClean="0"/>
              <a:t>ЦЕЛЬ И ЗАДАЧИ САМОРЕГУЛИРОВАНИЯ НАЛОГОВОГО КОНСУЛЬТИРОВАНИЯ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НПП «Атамекен »выступает координатором деятельности субъектов предпринимательства в вопросах передачи государственных функций в конкурентную среду и саморегулируемым организациям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31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582" y="1874353"/>
            <a:ext cx="11305256" cy="4218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Овал 6"/>
          <p:cNvSpPr/>
          <p:nvPr/>
        </p:nvSpPr>
        <p:spPr>
          <a:xfrm>
            <a:off x="334575" y="1124744"/>
            <a:ext cx="3359936" cy="720080"/>
          </a:xfrm>
          <a:prstGeom prst="ellipse">
            <a:avLst/>
          </a:prstGeom>
          <a:solidFill>
            <a:srgbClr val="2DA2BF">
              <a:lumMod val="40000"/>
              <a:lumOff val="60000"/>
              <a:alpha val="50000"/>
            </a:srgbClr>
          </a:solidFill>
          <a:ln w="0" cap="flat" cmpd="thickThin" algn="ctr">
            <a:solidFill>
              <a:srgbClr val="FFFF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Цель</a:t>
            </a:r>
            <a:endParaRPr kumimoji="0" lang="ru-RU" sz="2000" b="0" i="0" u="none" strike="noStrike" kern="0" cap="none" spc="0" normalizeH="0" baseline="0" noProof="0" dirty="0" smtClean="0">
              <a:ln>
                <a:noFill/>
              </a:ln>
              <a:solidFill>
                <a:srgbClr val="000099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8" name="Стрелка вправо 7"/>
          <p:cNvSpPr/>
          <p:nvPr/>
        </p:nvSpPr>
        <p:spPr>
          <a:xfrm>
            <a:off x="3791250" y="1255819"/>
            <a:ext cx="863984" cy="445007"/>
          </a:xfrm>
          <a:prstGeom prst="rightArrow">
            <a:avLst/>
          </a:prstGeom>
          <a:solidFill>
            <a:srgbClr val="2DA2BF">
              <a:lumMod val="40000"/>
              <a:lumOff val="60000"/>
              <a:alpha val="50000"/>
            </a:srgbClr>
          </a:solidFill>
          <a:ln w="0" cap="flat" cmpd="thickThin" algn="ctr">
            <a:solidFill>
              <a:srgbClr val="FFFF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1" i="0" u="none" strike="noStrike" kern="0" cap="none" spc="0" normalizeH="0" baseline="0" noProof="0" dirty="0" smtClean="0">
              <a:ln>
                <a:noFill/>
              </a:ln>
              <a:solidFill>
                <a:srgbClr val="2DA2BF">
                  <a:lumMod val="75000"/>
                </a:srgbClr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847230" y="1124762"/>
            <a:ext cx="6527876" cy="749605"/>
          </a:xfrm>
          <a:prstGeom prst="roundRect">
            <a:avLst/>
          </a:prstGeom>
          <a:solidFill>
            <a:srgbClr val="DEF5FA"/>
          </a:solidFill>
          <a:ln w="55000" cap="flat" cmpd="thickThin" algn="ctr">
            <a:solidFill>
              <a:srgbClr val="FFFF00"/>
            </a:solidFill>
            <a:prstDash val="solid"/>
          </a:ln>
          <a:effectLst/>
          <a:scene3d>
            <a:camera prst="orthographicFront"/>
            <a:lightRig rig="threePt" dir="t"/>
          </a:scene3d>
          <a:sp3d>
            <a:bevelT prst="angle"/>
          </a:sp3d>
        </p:spPr>
        <p:txBody>
          <a:bodyPr rtlCol="0" anchor="ctr"/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99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Создание института сертифицированных налоговых консультантов в форме СРО</a:t>
            </a:r>
          </a:p>
        </p:txBody>
      </p:sp>
    </p:spTree>
    <p:extLst>
      <p:ext uri="{BB962C8B-B14F-4D97-AF65-F5344CB8AC3E}">
        <p14:creationId xmlns:p14="http://schemas.microsoft.com/office/powerpoint/2010/main" val="4181167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34563" y="134462"/>
            <a:ext cx="9549084" cy="544108"/>
          </a:xfrm>
        </p:spPr>
        <p:txBody>
          <a:bodyPr/>
          <a:lstStyle/>
          <a:p>
            <a:r>
              <a:rPr lang="ru-RU" dirty="0" smtClean="0"/>
              <a:t>ЦЕЛЬ И ЗАДАЧИ САМОРЕГУЛИРОВАНИЯ НАЛОГОВОГО КОНСУЛЬТИРОВАНИЯ</a:t>
            </a:r>
            <a:endParaRPr lang="ru-RU" dirty="0"/>
          </a:p>
        </p:txBody>
      </p:sp>
      <p:sp>
        <p:nvSpPr>
          <p:cNvPr id="20" name="Текст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ru-RU" dirty="0" smtClean="0">
                <a:solidFill>
                  <a:schemeClr val="accent3">
                    <a:lumMod val="75000"/>
                  </a:schemeClr>
                </a:solidFill>
              </a:rPr>
              <a:t>НПП «Атамекен »выступает координатором деятельности субъектов предпринимательства в вопросах передачи государственных функций в конкурентную среду и саморегулируемым организациям</a:t>
            </a:r>
            <a:endParaRPr lang="ru-RU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7562" y="678587"/>
            <a:ext cx="11355591" cy="37548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Мировая практика убеждает: налоговое консультирование – необходимая часть деловой инфраструктуры, важный источник конкурентоспособности </a:t>
            </a:r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бизнеса</a:t>
            </a:r>
            <a:endParaRPr lang="ru-RU" sz="1400" b="1" i="1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/>
            <a:endParaRPr lang="ru-RU" sz="1400" b="1" i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/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Правильность </a:t>
            </a:r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и полнота исполнения налоговых обязательств, является основой устойчивости любого бизнеса, а главная цель налогового консультирования – оказание налогоплательщику (консультируемому лицу) услуг по вопросам применения норм налогового </a:t>
            </a:r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законодательства</a:t>
            </a:r>
          </a:p>
          <a:p>
            <a:pPr algn="just"/>
            <a:endParaRPr lang="ru-RU" sz="1400" b="1" i="1" dirty="0" smtClean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algn="just"/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Основными </a:t>
            </a:r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целями принятия Закона являются:</a:t>
            </a:r>
          </a:p>
          <a:p>
            <a:pPr algn="just"/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 улучшение бизнес среды и инвестиционного климата путем создания в </a:t>
            </a:r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Казахстане </a:t>
            </a:r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института сертифицированных налоговых консультантов (часть плана Правительства по внедрению всеобщего декларирования);</a:t>
            </a:r>
          </a:p>
          <a:p>
            <a:pPr algn="just"/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 становление и развитие профессионального налогового консультирования;</a:t>
            </a:r>
          </a:p>
          <a:p>
            <a:pPr algn="just"/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 содействие повышению налоговой культуры общества;</a:t>
            </a:r>
          </a:p>
          <a:p>
            <a:pPr algn="just"/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 улучшение инструментов налогового администрирования, переход от фискальных методов контроля на </a:t>
            </a:r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методы, направленные </a:t>
            </a:r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на самостоятельное и полное исполнение налоговых обязательств, включая использование бизнесом и государством результатов аудита по налогам;</a:t>
            </a:r>
          </a:p>
          <a:p>
            <a:pPr algn="just"/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 рост налоговых поступлений;</a:t>
            </a:r>
          </a:p>
          <a:p>
            <a:pPr algn="just"/>
            <a:r>
              <a:rPr lang="ru-RU" sz="1400" b="1" i="1" dirty="0">
                <a:solidFill>
                  <a:prstClr val="black">
                    <a:lumMod val="75000"/>
                    <a:lumOff val="25000"/>
                  </a:prstClr>
                </a:solidFill>
              </a:rPr>
              <a:t>- представление интересов профессионального сообщества на международном </a:t>
            </a:r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уровне</a:t>
            </a:r>
            <a:endParaRPr lang="ru-RU" sz="1400" b="1" i="1" dirty="0" smtClean="0">
              <a:solidFill>
                <a:prstClr val="black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7553" y="4581146"/>
            <a:ext cx="1135559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i="1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Функции государственных органов для передачи саморегулируемым организациям:</a:t>
            </a:r>
          </a:p>
          <a:p>
            <a:pPr marL="228600" indent="-228600" algn="just">
              <a:buAutoNum type="arabicPeriod"/>
            </a:pPr>
            <a:r>
              <a:rPr lang="ru-RU" sz="1400" b="1" i="1" dirty="0" smtClean="0">
                <a:solidFill>
                  <a:srgbClr val="FF0000"/>
                </a:solidFill>
              </a:rPr>
              <a:t>Осуществление </a:t>
            </a:r>
            <a:r>
              <a:rPr lang="ru-RU" sz="1400" b="1" i="1" dirty="0">
                <a:solidFill>
                  <a:srgbClr val="FF0000"/>
                </a:solidFill>
              </a:rPr>
              <a:t>разъяснения по вопросам, связанным с возникновением, исполнением и прекращением налогового </a:t>
            </a:r>
            <a:r>
              <a:rPr lang="ru-RU" sz="1400" b="1" i="1" dirty="0" smtClean="0">
                <a:solidFill>
                  <a:srgbClr val="FF0000"/>
                </a:solidFill>
              </a:rPr>
              <a:t>обязательства</a:t>
            </a:r>
          </a:p>
          <a:p>
            <a:pPr marL="228600" indent="-228600" algn="just">
              <a:buAutoNum type="arabicPeriod"/>
            </a:pPr>
            <a:endParaRPr lang="ru-RU" sz="1400" b="1" i="1" dirty="0" smtClean="0">
              <a:solidFill>
                <a:srgbClr val="FF0000"/>
              </a:solidFill>
            </a:endParaRPr>
          </a:p>
          <a:p>
            <a:pPr marL="342900" lvl="0" indent="-342900" algn="just">
              <a:buFontTx/>
              <a:buAutoNum type="arabicPeriod"/>
            </a:pPr>
            <a:r>
              <a:rPr lang="ru-RU" sz="1400" b="1" i="1" dirty="0">
                <a:solidFill>
                  <a:srgbClr val="FF0000"/>
                </a:solidFill>
              </a:rPr>
              <a:t>Проведение аудита по налогам, в том числе при внедрении всеобщего декларирования;</a:t>
            </a:r>
          </a:p>
          <a:p>
            <a:pPr marL="228600" indent="-228600" algn="just">
              <a:buAutoNum type="arabicPeriod"/>
            </a:pPr>
            <a:endParaRPr lang="ru-RU" sz="1400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573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Прямоугольник 43"/>
          <p:cNvSpPr/>
          <p:nvPr/>
        </p:nvSpPr>
        <p:spPr>
          <a:xfrm>
            <a:off x="6405069" y="3005932"/>
            <a:ext cx="4553460" cy="337674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511132" y="3015801"/>
            <a:ext cx="4000879" cy="337688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53" name="Таблица 5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0001810"/>
              </p:ext>
            </p:extLst>
          </p:nvPr>
        </p:nvGraphicFramePr>
        <p:xfrm>
          <a:off x="3318187" y="4877837"/>
          <a:ext cx="6420014" cy="971751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321000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210007">
                  <a:extLst>
                    <a:ext uri="{9D8B030D-6E8A-4147-A177-3AD203B41FA5}">
                      <a16:colId xmlns="" xmlns:a16="http://schemas.microsoft.com/office/drawing/2014/main" val="2512307292"/>
                    </a:ext>
                  </a:extLst>
                </a:gridCol>
              </a:tblGrid>
              <a:tr h="277036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ЧЛЕНЫ ПОНК –</a:t>
                      </a:r>
                      <a:r>
                        <a:rPr lang="ru-RU" sz="1400" baseline="0" dirty="0" smtClean="0"/>
                        <a:t> предприниматели</a:t>
                      </a:r>
                    </a:p>
                  </a:txBody>
                  <a:tcPr marL="91445" marR="91445" marT="45687" marB="45687"/>
                </a:tc>
                <a:tc hMerge="1">
                  <a:txBody>
                    <a:bodyPr/>
                    <a:lstStyle/>
                    <a:p>
                      <a:pPr algn="ctr"/>
                      <a:endParaRPr lang="ru-RU" sz="1400" baseline="0" dirty="0" smtClean="0"/>
                    </a:p>
                  </a:txBody>
                  <a:tcPr marL="91445" marR="91445" marT="45687" marB="4568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28544">
                <a:tc>
                  <a:txBody>
                    <a:bodyPr/>
                    <a:lstStyle/>
                    <a:p>
                      <a:pPr algn="ctr"/>
                      <a:r>
                        <a:rPr lang="ru-RU" sz="1050" b="1" dirty="0" smtClean="0"/>
                        <a:t>(</a:t>
                      </a:r>
                      <a:r>
                        <a:rPr lang="ru-RU" sz="1050" b="1" baseline="0" dirty="0" smtClean="0"/>
                        <a:t>организации налоговых консультантов –ТОО)</a:t>
                      </a:r>
                    </a:p>
                  </a:txBody>
                  <a:tcPr marL="91445" marR="91445"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="1" baseline="0" dirty="0" smtClean="0"/>
                        <a:t>Индивидуальные предприниматели</a:t>
                      </a:r>
                    </a:p>
                  </a:txBody>
                  <a:tcPr marL="91445" marR="91445" marT="45687" marB="45687"/>
                </a:tc>
                <a:extLst>
                  <a:ext uri="{0D108BD9-81ED-4DB2-BD59-A6C34878D82A}">
                    <a16:rowId xmlns="" xmlns:a16="http://schemas.microsoft.com/office/drawing/2014/main" val="1657887044"/>
                  </a:ext>
                </a:extLst>
              </a:tr>
              <a:tr h="415623">
                <a:tc>
                  <a:txBody>
                    <a:bodyPr/>
                    <a:lstStyle/>
                    <a:p>
                      <a:pPr algn="ctr" eaLnBrk="1" hangingPunct="1">
                        <a:spcBef>
                          <a:spcPct val="0"/>
                        </a:spcBef>
                        <a:buFontTx/>
                        <a:buNone/>
                      </a:pPr>
                      <a:r>
                        <a:rPr lang="ru-RU" altLang="ru-RU" sz="1050" b="0" i="1" dirty="0" smtClean="0">
                          <a:solidFill>
                            <a:prstClr val="black"/>
                          </a:solidFill>
                          <a:cs typeface="Arial" panose="020B0604020202020204" pitchFamily="34" charset="0"/>
                        </a:rPr>
                        <a:t>Наличие 2-х и более налоговых</a:t>
                      </a:r>
                      <a:r>
                        <a:rPr lang="ru-RU" altLang="ru-RU" sz="1050" b="0" i="1" baseline="0" dirty="0" smtClean="0">
                          <a:solidFill>
                            <a:prstClr val="black"/>
                          </a:solidFill>
                          <a:cs typeface="Arial" panose="020B0604020202020204" pitchFamily="34" charset="0"/>
                        </a:rPr>
                        <a:t> </a:t>
                      </a:r>
                      <a:r>
                        <a:rPr lang="ru-RU" altLang="ru-RU" sz="1050" b="0" i="1" dirty="0" smtClean="0">
                          <a:solidFill>
                            <a:prstClr val="black"/>
                          </a:solidFill>
                          <a:cs typeface="Arial" panose="020B0604020202020204" pitchFamily="34" charset="0"/>
                        </a:rPr>
                        <a:t> консультантов</a:t>
                      </a:r>
                      <a:endParaRPr lang="ru-RU" sz="1050" b="0" baseline="0" dirty="0" smtClean="0"/>
                    </a:p>
                  </a:txBody>
                  <a:tcPr marL="91445" marR="91445" marT="45687" marB="4568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50" baseline="0" dirty="0" smtClean="0"/>
                        <a:t>Наличие квалификационного свидетельства «Налоговый консультант»</a:t>
                      </a:r>
                    </a:p>
                  </a:txBody>
                  <a:tcPr marL="91445" marR="91445" marT="45687" marB="45687"/>
                </a:tc>
                <a:extLst>
                  <a:ext uri="{0D108BD9-81ED-4DB2-BD59-A6C34878D82A}">
                    <a16:rowId xmlns="" xmlns:a16="http://schemas.microsoft.com/office/drawing/2014/main" val="1822740735"/>
                  </a:ext>
                </a:extLst>
              </a:tr>
            </a:tbl>
          </a:graphicData>
        </a:graphic>
      </p:graphicFrame>
      <p:sp>
        <p:nvSpPr>
          <p:cNvPr id="16386" name="Rectangle 1"/>
          <p:cNvSpPr>
            <a:spLocks noChangeArrowheads="1"/>
          </p:cNvSpPr>
          <p:nvPr/>
        </p:nvSpPr>
        <p:spPr bwMode="auto">
          <a:xfrm>
            <a:off x="478590" y="309750"/>
            <a:ext cx="9289033" cy="379414"/>
          </a:xfrm>
          <a:prstGeom prst="rect">
            <a:avLst/>
          </a:prstGeom>
          <a:noFill/>
          <a:ln w="9525">
            <a:solidFill>
              <a:schemeClr val="bg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  <a:tab pos="3594100" algn="l"/>
                <a:tab pos="4043363" algn="l"/>
                <a:tab pos="4492625" algn="l"/>
                <a:tab pos="494188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dirty="0">
                <a:solidFill>
                  <a:schemeClr val="tx1">
                    <a:lumMod val="50000"/>
                    <a:lumOff val="50000"/>
                  </a:schemeClr>
                </a:solidFill>
                <a:latin typeface="Impact" charset="0"/>
                <a:cs typeface="Arial" panose="020B0604020202020204" pitchFamily="34" charset="0"/>
              </a:rPr>
              <a:t>Модель, предлагаемая </a:t>
            </a:r>
            <a:r>
              <a:rPr lang="ru-RU" altLang="ru-RU" sz="20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Impact" charset="0"/>
                <a:cs typeface="Arial" panose="020B0604020202020204" pitchFamily="34" charset="0"/>
              </a:rPr>
              <a:t>НПП и МНЭ (саморегулирование налоговых консультантов)</a:t>
            </a:r>
            <a:endParaRPr lang="ru-RU" altLang="ru-RU" sz="2000" dirty="0">
              <a:solidFill>
                <a:schemeClr val="tx1">
                  <a:lumMod val="50000"/>
                  <a:lumOff val="50000"/>
                </a:schemeClr>
              </a:solidFill>
              <a:latin typeface="Impact" charset="0"/>
              <a:cs typeface="Arial" panose="020B0604020202020204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 altLang="ru-RU" sz="2000" dirty="0">
              <a:solidFill>
                <a:schemeClr val="tx1">
                  <a:lumMod val="75000"/>
                  <a:lumOff val="25000"/>
                </a:schemeClr>
              </a:solidFill>
              <a:latin typeface="Impact" charset="0"/>
              <a:cs typeface="Arial" panose="020B0604020202020204" pitchFamily="34" charset="0"/>
            </a:endParaRPr>
          </a:p>
        </p:txBody>
      </p:sp>
      <p:sp>
        <p:nvSpPr>
          <p:cNvPr id="16388" name="Rectangle 3"/>
          <p:cNvSpPr>
            <a:spLocks noChangeArrowheads="1"/>
          </p:cNvSpPr>
          <p:nvPr/>
        </p:nvSpPr>
        <p:spPr bwMode="auto">
          <a:xfrm>
            <a:off x="5296743" y="783814"/>
            <a:ext cx="2735263" cy="1133018"/>
          </a:xfrm>
          <a:prstGeom prst="rect">
            <a:avLst/>
          </a:prstGeom>
          <a:ln>
            <a:headEnd/>
            <a:tailEnd/>
          </a:ln>
          <a:ex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90000" tIns="45000" rIns="90000" bIns="45000" anchor="ctr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2000" b="1" dirty="0" smtClean="0">
                <a:solidFill>
                  <a:srgbClr val="000000"/>
                </a:solidFill>
                <a:latin typeface="Calibri" charset="0"/>
              </a:rPr>
              <a:t>Министерство финансов РК</a:t>
            </a:r>
            <a:endParaRPr lang="ru-RU" altLang="ru-RU" sz="2000" b="1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6395" name="Rectangle 10"/>
          <p:cNvSpPr>
            <a:spLocks noChangeArrowheads="1"/>
          </p:cNvSpPr>
          <p:nvPr/>
        </p:nvSpPr>
        <p:spPr bwMode="auto">
          <a:xfrm>
            <a:off x="2646146" y="3055850"/>
            <a:ext cx="3865153" cy="751592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100" b="1" dirty="0" smtClean="0">
                <a:solidFill>
                  <a:srgbClr val="4F81BD">
                    <a:lumMod val="75000"/>
                  </a:srgbClr>
                </a:solidFill>
                <a:latin typeface="Calibri"/>
                <a:cs typeface="Times New Roman" panose="02020603050405020304" pitchFamily="18" charset="0"/>
              </a:rPr>
              <a:t>Аккредитация и госконтроль </a:t>
            </a:r>
            <a:r>
              <a:rPr lang="ru-RU" altLang="ru-RU" sz="1100" b="1" dirty="0">
                <a:solidFill>
                  <a:srgbClr val="4F81BD">
                    <a:lumMod val="75000"/>
                  </a:srgbClr>
                </a:solidFill>
                <a:latin typeface="Calibri"/>
                <a:cs typeface="Times New Roman" panose="02020603050405020304" pitchFamily="18" charset="0"/>
              </a:rPr>
              <a:t>за </a:t>
            </a:r>
            <a:r>
              <a:rPr lang="ru-RU" altLang="ru-RU" sz="1100" b="1" dirty="0" smtClean="0">
                <a:solidFill>
                  <a:srgbClr val="4F81BD">
                    <a:lumMod val="75000"/>
                  </a:srgbClr>
                </a:solidFill>
                <a:latin typeface="Calibri"/>
                <a:cs typeface="Times New Roman" panose="02020603050405020304" pitchFamily="18" charset="0"/>
              </a:rPr>
              <a:t>налоговыми аудиторами </a:t>
            </a:r>
            <a:endParaRPr lang="ru-RU" altLang="ru-RU" sz="1100" b="1" dirty="0">
              <a:solidFill>
                <a:srgbClr val="4F81BD">
                  <a:lumMod val="75000"/>
                </a:srgbClr>
              </a:solidFill>
              <a:latin typeface="Calibri"/>
              <a:cs typeface="Times New Roman" panose="02020603050405020304" pitchFamily="18" charset="0"/>
            </a:endParaRPr>
          </a:p>
        </p:txBody>
      </p:sp>
      <p:sp>
        <p:nvSpPr>
          <p:cNvPr id="4102" name="Rectangle 13"/>
          <p:cNvSpPr>
            <a:spLocks noChangeArrowheads="1"/>
          </p:cNvSpPr>
          <p:nvPr/>
        </p:nvSpPr>
        <p:spPr bwMode="auto">
          <a:xfrm>
            <a:off x="64458" y="2605211"/>
            <a:ext cx="2386307" cy="2711127"/>
          </a:xfrm>
          <a:prstGeom prst="rect">
            <a:avLst/>
          </a:prstGeom>
          <a:noFill/>
          <a:ln>
            <a:solidFill>
              <a:schemeClr val="bg1"/>
            </a:solidFill>
          </a:ln>
          <a:ex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90000" tIns="45000" rIns="90000" bIns="45000" anchor="ctr"/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tabLst>
                <a:tab pos="449263" algn="l"/>
                <a:tab pos="898525" algn="l"/>
                <a:tab pos="1347788" algn="l"/>
                <a:tab pos="179705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tabLst>
                <a:tab pos="449263" algn="l"/>
                <a:tab pos="898525" algn="l"/>
                <a:tab pos="1347788" algn="l"/>
                <a:tab pos="1797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tabLst>
                <a:tab pos="449263" algn="l"/>
                <a:tab pos="898525" algn="l"/>
                <a:tab pos="1347788" algn="l"/>
                <a:tab pos="1797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49263" algn="l"/>
                <a:tab pos="898525" algn="l"/>
                <a:tab pos="1347788" algn="l"/>
                <a:tab pos="1797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49263" algn="l"/>
                <a:tab pos="898525" algn="l"/>
                <a:tab pos="1347788" algn="l"/>
                <a:tab pos="1797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49263" algn="l"/>
                <a:tab pos="898525" algn="l"/>
                <a:tab pos="1347788" algn="l"/>
                <a:tab pos="1797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tabLst>
                <a:tab pos="449263" algn="l"/>
                <a:tab pos="898525" algn="l"/>
                <a:tab pos="1347788" algn="l"/>
                <a:tab pos="179705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Компетенция </a:t>
            </a:r>
            <a:r>
              <a:rPr lang="ru-RU" altLang="ru-RU" sz="1300" b="1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КГД МФ РК </a:t>
            </a:r>
            <a:r>
              <a:rPr lang="ru-RU" altLang="ru-RU" sz="1300" b="1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(основные):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-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Ведет единый </a:t>
            </a: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реестр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налоговых консультантов </a:t>
            </a: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и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организаций налоговых консультантов; </a:t>
            </a:r>
            <a:endParaRPr lang="ru-RU" altLang="ru-RU" sz="1300" i="1" dirty="0">
              <a:solidFill>
                <a:schemeClr val="tx1">
                  <a:lumMod val="75000"/>
                  <a:lumOff val="25000"/>
                </a:schemeClr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- Утверждает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 дополнительные требования </a:t>
            </a: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к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организациям налоговых консультантов, </a:t>
            </a: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которые проводят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аудит по налогам,</a:t>
            </a:r>
            <a:endParaRPr lang="ru-RU" altLang="ru-RU" sz="1300" i="1" dirty="0">
              <a:solidFill>
                <a:schemeClr val="tx1">
                  <a:lumMod val="75000"/>
                  <a:lumOff val="25000"/>
                </a:schemeClr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- согласовывают </a:t>
            </a: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порядок проведения аттестации кандидатов в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налоговые консультанты; </a:t>
            </a:r>
            <a:endParaRPr lang="ru-RU" altLang="ru-RU" sz="1300" i="1" dirty="0">
              <a:solidFill>
                <a:schemeClr val="tx1">
                  <a:lumMod val="75000"/>
                  <a:lumOff val="25000"/>
                </a:schemeClr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-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согласовывают </a:t>
            </a: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Правила формирования деятельности Квал. Комиссии;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- осуществляет госконтроль за деятельностью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ПОНК </a:t>
            </a: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и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налоговыми аудиторами;</a:t>
            </a:r>
            <a:endParaRPr lang="ru-RU" altLang="ru-RU" sz="1300" i="1" dirty="0">
              <a:solidFill>
                <a:schemeClr val="tx1">
                  <a:lumMod val="75000"/>
                  <a:lumOff val="25000"/>
                </a:schemeClr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- </a:t>
            </a:r>
            <a:r>
              <a:rPr lang="ru-RU" altLang="ru-RU" sz="1300" i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согласовывает </a:t>
            </a:r>
            <a:r>
              <a:rPr lang="ru-RU" altLang="ru-RU" sz="1300" i="1" dirty="0">
                <a:solidFill>
                  <a:schemeClr val="tx1">
                    <a:lumMod val="75000"/>
                    <a:lumOff val="25000"/>
                  </a:schemeClr>
                </a:solidFill>
                <a:ea typeface="Microsoft YaHei" panose="020B0503020204020204" pitchFamily="34" charset="-122"/>
                <a:cs typeface="Arial" panose="020B0604020202020204" pitchFamily="34" charset="0"/>
              </a:rPr>
              <a:t>Правила разработки порядка проведения внешнего контроля качества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1000" i="1" dirty="0">
              <a:solidFill>
                <a:srgbClr val="000000"/>
              </a:solidFill>
              <a:ea typeface="Microsoft YaHei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103" name="AutoShape 18"/>
          <p:cNvSpPr>
            <a:spLocks noChangeArrowheads="1"/>
          </p:cNvSpPr>
          <p:nvPr/>
        </p:nvSpPr>
        <p:spPr bwMode="auto">
          <a:xfrm rot="5400000">
            <a:off x="3030574" y="1240656"/>
            <a:ext cx="677862" cy="352425"/>
          </a:xfrm>
          <a:custGeom>
            <a:avLst/>
            <a:gdLst>
              <a:gd name="T0" fmla="*/ 677862 w 677862"/>
              <a:gd name="T1" fmla="*/ 176213 h 352425"/>
              <a:gd name="T2" fmla="*/ 338931 w 677862"/>
              <a:gd name="T3" fmla="*/ 352425 h 352425"/>
              <a:gd name="T4" fmla="*/ 0 w 677862"/>
              <a:gd name="T5" fmla="*/ 176213 h 352425"/>
              <a:gd name="T6" fmla="*/ 338931 w 677862"/>
              <a:gd name="T7" fmla="*/ 0 h 35242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0 w 677862"/>
              <a:gd name="T13" fmla="*/ 0 h 352425"/>
              <a:gd name="T14" fmla="*/ 677862 w 677862"/>
              <a:gd name="T15" fmla="*/ 352425 h 35242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677862" h="352425">
                <a:moveTo>
                  <a:pt x="0" y="269"/>
                </a:moveTo>
                <a:lnTo>
                  <a:pt x="-5991" y="269"/>
                </a:lnTo>
                <a:lnTo>
                  <a:pt x="-5991" y="710"/>
                </a:lnTo>
                <a:lnTo>
                  <a:pt x="1429" y="710"/>
                </a:lnTo>
                <a:lnTo>
                  <a:pt x="1225" y="0"/>
                </a:lnTo>
                <a:lnTo>
                  <a:pt x="1883" y="710"/>
                </a:lnTo>
                <a:lnTo>
                  <a:pt x="8441" y="710"/>
                </a:lnTo>
                <a:lnTo>
                  <a:pt x="8441" y="979"/>
                </a:lnTo>
                <a:lnTo>
                  <a:pt x="0" y="979"/>
                </a:lnTo>
                <a:lnTo>
                  <a:pt x="0" y="269"/>
                </a:lnTo>
                <a:close/>
              </a:path>
            </a:pathLst>
          </a:custGeom>
          <a:gradFill rotWithShape="0">
            <a:gsLst>
              <a:gs pos="0">
                <a:srgbClr val="F4FFE6"/>
              </a:gs>
              <a:gs pos="100000">
                <a:srgbClr val="E3FBC2"/>
              </a:gs>
            </a:gsLst>
            <a:lin ang="0" scaled="1"/>
          </a:gradFill>
          <a:ln w="9360" cap="flat">
            <a:solidFill>
              <a:srgbClr val="98B855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endParaRPr lang="ru-RU" dirty="0" smtClean="0">
              <a:solidFill>
                <a:prstClr val="black"/>
              </a:solidFill>
              <a:latin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411" name="Rectangle 26"/>
          <p:cNvSpPr>
            <a:spLocks noChangeArrowheads="1"/>
          </p:cNvSpPr>
          <p:nvPr/>
        </p:nvSpPr>
        <p:spPr bwMode="auto">
          <a:xfrm>
            <a:off x="10727567" y="3501568"/>
            <a:ext cx="1607301" cy="14396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>
                <a:solidFill>
                  <a:srgbClr val="9BBB59">
                    <a:lumMod val="50000"/>
                  </a:srgbClr>
                </a:solidFill>
                <a:latin typeface="Calibri" charset="0"/>
                <a:cs typeface="Arial" panose="020B0604020202020204" pitchFamily="34" charset="0"/>
              </a:rPr>
              <a:t>Аттестация 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>
                <a:solidFill>
                  <a:srgbClr val="9BBB59">
                    <a:lumMod val="50000"/>
                  </a:srgbClr>
                </a:solidFill>
                <a:latin typeface="Calibri" charset="0"/>
                <a:cs typeface="Arial" panose="020B0604020202020204" pitchFamily="34" charset="0"/>
              </a:rPr>
              <a:t>претендентов в </a:t>
            </a:r>
            <a:r>
              <a:rPr lang="ru-RU" altLang="ru-RU" sz="1400" dirty="0" smtClean="0">
                <a:solidFill>
                  <a:srgbClr val="9BBB59">
                    <a:lumMod val="50000"/>
                  </a:srgbClr>
                </a:solidFill>
                <a:latin typeface="Calibri" charset="0"/>
                <a:cs typeface="Arial" panose="020B0604020202020204" pitchFamily="34" charset="0"/>
              </a:rPr>
              <a:t>налоговые консультанты</a:t>
            </a:r>
            <a:endParaRPr lang="ru-RU" altLang="ru-RU" sz="1400" dirty="0">
              <a:solidFill>
                <a:srgbClr val="9BBB59">
                  <a:lumMod val="50000"/>
                </a:srgbClr>
              </a:solidFill>
              <a:latin typeface="Calibri" charset="0"/>
              <a:cs typeface="Arial" panose="020B0604020202020204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322636"/>
              </p:ext>
            </p:extLst>
          </p:nvPr>
        </p:nvGraphicFramePr>
        <p:xfrm>
          <a:off x="3545718" y="2227452"/>
          <a:ext cx="1987550" cy="7924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82470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6284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9022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ПОНК 1</a:t>
                      </a:r>
                    </a:p>
                    <a:p>
                      <a:r>
                        <a:rPr lang="kk-KZ" sz="800" dirty="0" smtClean="0"/>
                        <a:t>В</a:t>
                      </a:r>
                      <a:r>
                        <a:rPr lang="kk-KZ" sz="800" baseline="0" dirty="0" smtClean="0"/>
                        <a:t> составе более 20 субъетов ЧП (ИП, ТОО)</a:t>
                      </a:r>
                      <a:endParaRPr lang="ru-RU" sz="800" dirty="0"/>
                    </a:p>
                  </a:txBody>
                  <a:tcPr marL="91455" marR="91455"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Квал. Комиссия</a:t>
                      </a:r>
                    </a:p>
                    <a:p>
                      <a:r>
                        <a:rPr lang="ru-RU" sz="800" dirty="0" smtClean="0"/>
                        <a:t>(НКО - Учреждение)</a:t>
                      </a:r>
                      <a:endParaRPr lang="ru-RU" sz="800" dirty="0"/>
                    </a:p>
                  </a:txBody>
                  <a:tcPr marL="91455" marR="9145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10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ВКК</a:t>
                      </a:r>
                      <a:endParaRPr lang="ru-RU" sz="1200" b="1" dirty="0"/>
                    </a:p>
                  </a:txBody>
                  <a:tcPr marL="91455" marR="9145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8" name="Таблица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547093"/>
              </p:ext>
            </p:extLst>
          </p:nvPr>
        </p:nvGraphicFramePr>
        <p:xfrm>
          <a:off x="5710729" y="2224056"/>
          <a:ext cx="2118230" cy="792480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7966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2155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309022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ПОНК 2</a:t>
                      </a:r>
                    </a:p>
                    <a:p>
                      <a:r>
                        <a:rPr lang="kk-KZ" sz="800" dirty="0" smtClean="0"/>
                        <a:t>В</a:t>
                      </a:r>
                      <a:r>
                        <a:rPr lang="kk-KZ" sz="800" baseline="0" dirty="0" smtClean="0"/>
                        <a:t> составе более 20 субъетов ЧП (ИП, ТОО)</a:t>
                      </a:r>
                      <a:endParaRPr lang="ru-RU" sz="800" dirty="0"/>
                    </a:p>
                  </a:txBody>
                  <a:tcPr marL="91445" marR="91445"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Квал. Комиссия </a:t>
                      </a:r>
                      <a:r>
                        <a:rPr lang="ru-RU" sz="800" dirty="0" smtClean="0"/>
                        <a:t>(НКО - Учреждение)</a:t>
                      </a:r>
                    </a:p>
                  </a:txBody>
                  <a:tcPr marL="91445" marR="91445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71051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ВКК</a:t>
                      </a:r>
                      <a:endParaRPr lang="ru-RU" sz="1200" b="1" dirty="0"/>
                    </a:p>
                  </a:txBody>
                  <a:tcPr marL="91445" marR="91445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39" name="Таблица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1346999"/>
              </p:ext>
            </p:extLst>
          </p:nvPr>
        </p:nvGraphicFramePr>
        <p:xfrm>
          <a:off x="8031994" y="2227239"/>
          <a:ext cx="2179494" cy="758478"/>
        </p:xfrm>
        <a:graphic>
          <a:graphicData uri="http://schemas.openxmlformats.org/drawingml/2006/table">
            <a:tbl>
              <a:tblPr firstRow="1" bandRow="1">
                <a:tableStyleId>{0505E3EF-67EA-436B-97B2-0124C06EBD24}</a:tableStyleId>
              </a:tblPr>
              <a:tblGrid>
                <a:gridCol w="1007389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17210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22333">
                <a:tc rowSpan="2">
                  <a:txBody>
                    <a:bodyPr/>
                    <a:lstStyle/>
                    <a:p>
                      <a:r>
                        <a:rPr lang="ru-RU" sz="1400" dirty="0" smtClean="0"/>
                        <a:t>ПОНК 3</a:t>
                      </a:r>
                    </a:p>
                    <a:p>
                      <a:r>
                        <a:rPr lang="kk-KZ" sz="800" dirty="0" smtClean="0"/>
                        <a:t>В</a:t>
                      </a:r>
                      <a:r>
                        <a:rPr lang="kk-KZ" sz="800" baseline="0" dirty="0" smtClean="0"/>
                        <a:t> составе более 20 субъетов ЧП (ИП, ТОО)</a:t>
                      </a:r>
                      <a:endParaRPr lang="ru-RU" sz="800" dirty="0"/>
                    </a:p>
                  </a:txBody>
                  <a:tcPr marL="91420" marR="91420"/>
                </a:tc>
                <a:tc>
                  <a:txBody>
                    <a:bodyPr/>
                    <a:lstStyle/>
                    <a:p>
                      <a:r>
                        <a:rPr lang="ru-RU" sz="1050" dirty="0" smtClean="0"/>
                        <a:t>Квал. Комиссия</a:t>
                      </a:r>
                    </a:p>
                    <a:p>
                      <a:r>
                        <a:rPr lang="ru-RU" sz="800" dirty="0" smtClean="0"/>
                        <a:t>(НКО - Учреждение)</a:t>
                      </a:r>
                      <a:endParaRPr lang="ru-RU" sz="1050" dirty="0"/>
                    </a:p>
                  </a:txBody>
                  <a:tcPr marL="91420" marR="9142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3614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ВКК</a:t>
                      </a:r>
                      <a:endParaRPr lang="ru-RU" sz="1200" b="1" dirty="0"/>
                    </a:p>
                  </a:txBody>
                  <a:tcPr marL="91420" marR="91420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6" name="Прямая соединительная линия 5"/>
          <p:cNvCxnSpPr/>
          <p:nvPr/>
        </p:nvCxnSpPr>
        <p:spPr>
          <a:xfrm>
            <a:off x="10309410" y="2753720"/>
            <a:ext cx="277580" cy="0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10572569" y="2753729"/>
            <a:ext cx="46913" cy="3422553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flipH="1" flipV="1">
            <a:off x="9837855" y="6142312"/>
            <a:ext cx="763580" cy="13752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>
            <a:off x="2762155" y="1426076"/>
            <a:ext cx="11149" cy="2430077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V="1">
            <a:off x="2743909" y="3861707"/>
            <a:ext cx="699074" cy="292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 flipH="1">
            <a:off x="3157073" y="1452741"/>
            <a:ext cx="13994" cy="1552961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 flipV="1">
            <a:off x="3138742" y="2995121"/>
            <a:ext cx="334526" cy="1059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385" name="Прямая соединительная линия 16384"/>
          <p:cNvCxnSpPr>
            <a:stCxn id="16388" idx="1"/>
            <a:endCxn id="16388" idx="1"/>
          </p:cNvCxnSpPr>
          <p:nvPr/>
        </p:nvCxnSpPr>
        <p:spPr>
          <a:xfrm>
            <a:off x="5296731" y="1350323"/>
            <a:ext cx="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91" name="Прямая соединительная линия 16390"/>
          <p:cNvCxnSpPr/>
          <p:nvPr/>
        </p:nvCxnSpPr>
        <p:spPr>
          <a:xfrm flipH="1" flipV="1">
            <a:off x="2762155" y="1442169"/>
            <a:ext cx="2521050" cy="4998"/>
          </a:xfrm>
          <a:prstGeom prst="line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16404" name="Прямая соединительная линия 16403"/>
          <p:cNvCxnSpPr/>
          <p:nvPr/>
        </p:nvCxnSpPr>
        <p:spPr>
          <a:xfrm>
            <a:off x="10169049" y="3245054"/>
            <a:ext cx="25665" cy="2312601"/>
          </a:xfrm>
          <a:prstGeom prst="line">
            <a:avLst/>
          </a:prstGeom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407" name="Прямая со стрелкой 16406"/>
          <p:cNvCxnSpPr/>
          <p:nvPr/>
        </p:nvCxnSpPr>
        <p:spPr>
          <a:xfrm flipH="1" flipV="1">
            <a:off x="9682844" y="5558054"/>
            <a:ext cx="522268" cy="2549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412" name="Прямая соединительная линия 16411"/>
          <p:cNvCxnSpPr/>
          <p:nvPr/>
        </p:nvCxnSpPr>
        <p:spPr>
          <a:xfrm>
            <a:off x="9168642" y="989015"/>
            <a:ext cx="0" cy="95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7" name="Rectangle 26"/>
          <p:cNvSpPr>
            <a:spLocks noChangeArrowheads="1"/>
          </p:cNvSpPr>
          <p:nvPr/>
        </p:nvSpPr>
        <p:spPr bwMode="auto">
          <a:xfrm>
            <a:off x="3355754" y="989023"/>
            <a:ext cx="1755775" cy="360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560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 anchor="ctr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solidFill>
                  <a:srgbClr val="4F81BD">
                    <a:lumMod val="75000"/>
                  </a:srgbClr>
                </a:solidFill>
                <a:latin typeface="Calibri" charset="0"/>
                <a:cs typeface="Arial" panose="020B0604020202020204" pitchFamily="34" charset="0"/>
              </a:rPr>
              <a:t>госконтроль</a:t>
            </a:r>
            <a:endParaRPr lang="ru-RU" altLang="ru-RU" sz="1400" dirty="0">
              <a:solidFill>
                <a:srgbClr val="4F81BD">
                  <a:lumMod val="75000"/>
                </a:srgbClr>
              </a:solidFill>
              <a:latin typeface="Calibri" charset="0"/>
              <a:cs typeface="Arial" panose="020B0604020202020204" pitchFamily="34" charset="0"/>
            </a:endParaRPr>
          </a:p>
        </p:txBody>
      </p:sp>
      <p:sp>
        <p:nvSpPr>
          <p:cNvPr id="101" name="Rectangle 26"/>
          <p:cNvSpPr>
            <a:spLocks noChangeArrowheads="1"/>
          </p:cNvSpPr>
          <p:nvPr/>
        </p:nvSpPr>
        <p:spPr bwMode="auto">
          <a:xfrm>
            <a:off x="7693806" y="3644208"/>
            <a:ext cx="1725951" cy="1066652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  <a:extLst/>
        </p:spPr>
        <p:txBody>
          <a:bodyPr lIns="90000" tIns="45000" rIns="90000" bIns="45000" anchor="ctr"/>
          <a:lstStyle>
            <a:lvl1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1pPr>
            <a:lvl2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2pPr>
            <a:lvl3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3pPr>
            <a:lvl4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4pPr>
            <a:lvl5pPr eaLnBrk="0"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5pPr>
            <a:lvl6pPr marL="25146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6pPr>
            <a:lvl7pPr marL="29718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7pPr>
            <a:lvl8pPr marL="34290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8pPr>
            <a:lvl9pPr marL="3886200" indent="-228600" defTabSz="449263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449263" algn="l"/>
                <a:tab pos="898525" algn="l"/>
                <a:tab pos="1347788" algn="l"/>
                <a:tab pos="1797050" algn="l"/>
                <a:tab pos="2246313" algn="l"/>
                <a:tab pos="2695575" algn="l"/>
                <a:tab pos="3144838" algn="l"/>
              </a:tabLst>
              <a:defRPr>
                <a:solidFill>
                  <a:schemeClr val="tx1"/>
                </a:solidFill>
                <a:latin typeface="Arial" charset="0"/>
                <a:ea typeface="Microsoft YaHei" charset="-122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>
                <a:solidFill>
                  <a:srgbClr val="9BBB59">
                    <a:lumMod val="50000"/>
                  </a:srgbClr>
                </a:solidFill>
                <a:latin typeface="Calibri" charset="0"/>
                <a:cs typeface="Arial" panose="020B0604020202020204" pitchFamily="34" charset="0"/>
              </a:rPr>
              <a:t>Внешний контроль </a:t>
            </a:r>
            <a:r>
              <a:rPr lang="ru-RU" altLang="ru-RU" sz="1400" dirty="0" smtClean="0">
                <a:solidFill>
                  <a:srgbClr val="9BBB59">
                    <a:lumMod val="50000"/>
                  </a:srgbClr>
                </a:solidFill>
                <a:latin typeface="Calibri" charset="0"/>
                <a:cs typeface="Arial" panose="020B0604020202020204" pitchFamily="34" charset="0"/>
              </a:rPr>
              <a:t>качества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400" dirty="0" smtClean="0">
                <a:solidFill>
                  <a:srgbClr val="9BBB59">
                    <a:lumMod val="50000"/>
                  </a:srgbClr>
                </a:solidFill>
                <a:latin typeface="Calibri" charset="0"/>
                <a:cs typeface="Arial" panose="020B0604020202020204" pitchFamily="34" charset="0"/>
              </a:rPr>
              <a:t>за субъектами ЧП (ИП, ТОО)</a:t>
            </a:r>
            <a:endParaRPr lang="ru-RU" altLang="ru-RU" sz="1400" dirty="0">
              <a:solidFill>
                <a:srgbClr val="9BBB59">
                  <a:lumMod val="50000"/>
                </a:srgbClr>
              </a:solidFill>
              <a:latin typeface="Calibri" charset="0"/>
              <a:cs typeface="Arial" panose="020B0604020202020204" pitchFamily="34" charset="0"/>
            </a:endParaRPr>
          </a:p>
        </p:txBody>
      </p:sp>
      <p:sp>
        <p:nvSpPr>
          <p:cNvPr id="4181" name="Прямоугольник 71"/>
          <p:cNvSpPr>
            <a:spLocks noChangeArrowheads="1"/>
          </p:cNvSpPr>
          <p:nvPr/>
        </p:nvSpPr>
        <p:spPr bwMode="auto">
          <a:xfrm>
            <a:off x="3790950" y="7216104"/>
            <a:ext cx="416083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ru-RU" altLang="ru-RU" sz="1000" i="1" dirty="0" smtClean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  <a:endParaRPr lang="ru-RU" altLang="ru-RU" sz="1800" i="1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>
            <a:off x="852139" y="644364"/>
            <a:ext cx="11576484" cy="0"/>
          </a:xfrm>
          <a:prstGeom prst="line">
            <a:avLst/>
          </a:prstGeom>
          <a:noFill/>
          <a:ln w="19050" cap="flat" cmpd="sng" algn="ctr">
            <a:solidFill>
              <a:srgbClr val="004A7A"/>
            </a:solidFill>
            <a:prstDash val="solid"/>
            <a:miter lim="800000"/>
          </a:ln>
          <a:effectLst/>
        </p:spPr>
      </p:cxnSp>
      <p:graphicFrame>
        <p:nvGraphicFramePr>
          <p:cNvPr id="40" name="Таблица 3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8536840"/>
              </p:ext>
            </p:extLst>
          </p:nvPr>
        </p:nvGraphicFramePr>
        <p:xfrm>
          <a:off x="9444170" y="792584"/>
          <a:ext cx="2348583" cy="100569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34858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956452"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/>
                        <a:t>Апелляционная комиссия</a:t>
                      </a:r>
                      <a:r>
                        <a:rPr lang="ru-RU" sz="1200" baseline="0" dirty="0" smtClean="0"/>
                        <a:t> по рассмотрению жалоб в сфере налогового консультирования </a:t>
                      </a:r>
                      <a:endParaRPr lang="ru-RU" sz="1200" dirty="0" smtClean="0"/>
                    </a:p>
                    <a:p>
                      <a:pPr algn="ctr"/>
                      <a:r>
                        <a:rPr lang="ru-RU" sz="1200" dirty="0" smtClean="0"/>
                        <a:t>(</a:t>
                      </a:r>
                      <a:r>
                        <a:rPr lang="ru-RU" sz="1200" baseline="0" dirty="0" smtClean="0"/>
                        <a:t>равное количество представителей </a:t>
                      </a:r>
                      <a:r>
                        <a:rPr lang="ru-RU" sz="1200" dirty="0" smtClean="0"/>
                        <a:t>МФ,</a:t>
                      </a:r>
                      <a:r>
                        <a:rPr lang="ru-RU" sz="1200" baseline="0" dirty="0" smtClean="0"/>
                        <a:t> НПП, СРО) </a:t>
                      </a:r>
                      <a:endParaRPr lang="ru-RU" sz="1200" dirty="0"/>
                    </a:p>
                  </a:txBody>
                  <a:tcPr marL="91441" marR="91441" marT="45647" marB="456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3" name="Прямоугольник 12"/>
          <p:cNvSpPr/>
          <p:nvPr/>
        </p:nvSpPr>
        <p:spPr>
          <a:xfrm>
            <a:off x="9920533" y="1798285"/>
            <a:ext cx="18722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ru-RU" sz="1200" b="1" dirty="0" smtClean="0">
                <a:solidFill>
                  <a:srgbClr val="4F81BD">
                    <a:lumMod val="75000"/>
                  </a:srgbClr>
                </a:solidFill>
                <a:latin typeface="Calibri" charset="0"/>
                <a:cs typeface="Arial" panose="020B0604020202020204" pitchFamily="34" charset="0"/>
              </a:rPr>
              <a:t>жалоба рассматривается через Апелляционную комиссию</a:t>
            </a:r>
            <a:endParaRPr lang="ru-RU" altLang="ru-RU" sz="1200" b="1" dirty="0">
              <a:solidFill>
                <a:srgbClr val="4F81BD">
                  <a:lumMod val="75000"/>
                </a:srgbClr>
              </a:solidFill>
              <a:latin typeface="Calibri" charset="0"/>
              <a:cs typeface="Arial" panose="020B0604020202020204" pitchFamily="34" charset="0"/>
            </a:endParaRPr>
          </a:p>
        </p:txBody>
      </p:sp>
      <p:graphicFrame>
        <p:nvGraphicFramePr>
          <p:cNvPr id="50" name="Таблица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8709003"/>
              </p:ext>
            </p:extLst>
          </p:nvPr>
        </p:nvGraphicFramePr>
        <p:xfrm>
          <a:off x="3385067" y="5950397"/>
          <a:ext cx="6452776" cy="57135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64527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374368">
                <a:tc>
                  <a:txBody>
                    <a:bodyPr/>
                    <a:lstStyle/>
                    <a:p>
                      <a:pPr algn="just" eaLnBrk="1" hangingPunct="1"/>
                      <a:r>
                        <a:rPr lang="ru-RU" altLang="ru-RU" sz="1050" b="1" i="0" dirty="0" smtClean="0">
                          <a:solidFill>
                            <a:prstClr val="black"/>
                          </a:solidFill>
                          <a:cs typeface="Arial" panose="020B0604020202020204" pitchFamily="34" charset="0"/>
                        </a:rPr>
                        <a:t>Налоговый консультант осуществляет свою деятельность только в составе одной организации налоговых консультантов (ТОО) и может быть участником только одной организации налоговых консультантов или в качестве ИП</a:t>
                      </a:r>
                      <a:endParaRPr lang="ru-RU" sz="1050" b="1" i="0" dirty="0"/>
                    </a:p>
                  </a:txBody>
                  <a:tcPr marL="91441" marR="91441" marT="45647" marB="456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7" name="Таблица 5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4295330"/>
              </p:ext>
            </p:extLst>
          </p:nvPr>
        </p:nvGraphicFramePr>
        <p:xfrm>
          <a:off x="3578008" y="3754339"/>
          <a:ext cx="2766681" cy="822814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2766681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</a:tblGrid>
              <a:tr h="68277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>
                          <a:solidFill>
                            <a:schemeClr val="tx2"/>
                          </a:solidFill>
                        </a:rPr>
                        <a:t>Налоговые аудиторы</a:t>
                      </a:r>
                      <a:r>
                        <a:rPr lang="ru-RU" sz="1200" baseline="0" dirty="0" smtClean="0">
                          <a:solidFill>
                            <a:schemeClr val="tx2"/>
                          </a:solidFill>
                        </a:rPr>
                        <a:t> - </a:t>
                      </a:r>
                      <a:r>
                        <a:rPr lang="ru-RU" sz="1200" b="1" baseline="0" dirty="0" smtClean="0">
                          <a:solidFill>
                            <a:schemeClr val="tx2"/>
                          </a:solidFill>
                        </a:rPr>
                        <a:t>организации налоговых консультантов (ТОО), прошедшие аккредитацию в МФ</a:t>
                      </a:r>
                    </a:p>
                    <a:p>
                      <a:pPr algn="ctr"/>
                      <a:endParaRPr lang="ru-RU" sz="1200" dirty="0"/>
                    </a:p>
                  </a:txBody>
                  <a:tcPr marL="91441" marR="91441" marT="45647" marB="45647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8" name="Прямая со стрелкой 27"/>
          <p:cNvCxnSpPr/>
          <p:nvPr/>
        </p:nvCxnSpPr>
        <p:spPr>
          <a:xfrm>
            <a:off x="8142783" y="1295982"/>
            <a:ext cx="1202549" cy="8649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3275492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38867" y="183233"/>
            <a:ext cx="11638797" cy="837236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800" dirty="0">
                <a:solidFill>
                  <a:prstClr val="white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Общественный контроль – как часть эффективного налогового контроля государства (Аудит по налогам)</a:t>
            </a:r>
            <a:endParaRPr lang="ru-RU" sz="20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2847" y="6537960"/>
            <a:ext cx="18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535422" y="1865582"/>
            <a:ext cx="2785315" cy="491012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509" dirty="0">
              <a:solidFill>
                <a:prstClr val="white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3441505" y="1910036"/>
            <a:ext cx="8524399" cy="486566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sz="509" dirty="0">
              <a:solidFill>
                <a:prstClr val="white"/>
              </a:solidFill>
            </a:endParaRPr>
          </a:p>
        </p:txBody>
      </p:sp>
      <p:grpSp>
        <p:nvGrpSpPr>
          <p:cNvPr id="42" name="Группа 41"/>
          <p:cNvGrpSpPr/>
          <p:nvPr/>
        </p:nvGrpSpPr>
        <p:grpSpPr>
          <a:xfrm>
            <a:off x="535435" y="1178399"/>
            <a:ext cx="11430469" cy="687209"/>
            <a:chOff x="426719" y="1528278"/>
            <a:chExt cx="15222134" cy="1491299"/>
          </a:xfrm>
          <a:solidFill>
            <a:srgbClr val="E4241A"/>
          </a:solidFill>
        </p:grpSpPr>
        <p:sp>
          <p:nvSpPr>
            <p:cNvPr id="43" name="Chevron 6"/>
            <p:cNvSpPr/>
            <p:nvPr/>
          </p:nvSpPr>
          <p:spPr>
            <a:xfrm>
              <a:off x="426719" y="1528278"/>
              <a:ext cx="3709248" cy="1491299"/>
            </a:xfrm>
            <a:prstGeom prst="chevron">
              <a:avLst>
                <a:gd name="adj" fmla="val 24342"/>
              </a:avLst>
            </a:prstGeom>
            <a:solidFill>
              <a:schemeClr val="accent4">
                <a:lumMod val="60000"/>
                <a:lumOff val="40000"/>
              </a:schemeClr>
            </a:solidFill>
            <a:ln/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r>
                <a:rPr lang="ru-RU" sz="1600" dirty="0">
                  <a:solidFill>
                    <a:srgbClr val="5B9BD5">
                      <a:lumMod val="50000"/>
                    </a:srgbClr>
                  </a:solidFill>
                  <a:cs typeface="Times New Roman" pitchFamily="18" charset="0"/>
                </a:rPr>
                <a:t>Существующая ситуация с </a:t>
              </a:r>
              <a:r>
                <a:rPr lang="ru-RU" sz="1600" dirty="0" smtClean="0">
                  <a:solidFill>
                    <a:srgbClr val="5B9BD5">
                      <a:lumMod val="50000"/>
                    </a:srgbClr>
                  </a:solidFill>
                  <a:cs typeface="Times New Roman" pitchFamily="18" charset="0"/>
                </a:rPr>
                <a:t>аудитом по налогам</a:t>
              </a:r>
              <a:endParaRPr lang="ru-RU" sz="1600" dirty="0">
                <a:solidFill>
                  <a:srgbClr val="5B9BD5">
                    <a:lumMod val="50000"/>
                  </a:srgbClr>
                </a:solidFill>
                <a:cs typeface="Times New Roman" pitchFamily="18" charset="0"/>
              </a:endParaRPr>
            </a:p>
          </p:txBody>
        </p:sp>
        <p:sp>
          <p:nvSpPr>
            <p:cNvPr id="44" name="Chevron 6"/>
            <p:cNvSpPr/>
            <p:nvPr/>
          </p:nvSpPr>
          <p:spPr>
            <a:xfrm>
              <a:off x="4296777" y="1528280"/>
              <a:ext cx="11352076" cy="1491297"/>
            </a:xfrm>
            <a:prstGeom prst="chevron">
              <a:avLst>
                <a:gd name="adj" fmla="val 24342"/>
              </a:avLst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eaLnBrk="1" fontAlgn="auto" hangingPunct="1">
                <a:spcBef>
                  <a:spcPct val="50000"/>
                </a:spcBef>
                <a:spcAft>
                  <a:spcPts val="0"/>
                </a:spcAft>
              </a:pPr>
              <a:r>
                <a:rPr lang="ru-RU" sz="1600" dirty="0" smtClean="0">
                  <a:solidFill>
                    <a:srgbClr val="5B9BD5">
                      <a:lumMod val="50000"/>
                    </a:srgbClr>
                  </a:solidFill>
                  <a:cs typeface="Times New Roman" pitchFamily="18" charset="0"/>
                </a:rPr>
                <a:t>Проблемы аудита по налогам и почему данная норма не работает, предлагаемые решения</a:t>
              </a:r>
              <a:endParaRPr lang="ru-RU" sz="1600" dirty="0">
                <a:solidFill>
                  <a:srgbClr val="5B9BD5">
                    <a:lumMod val="50000"/>
                  </a:srgbClr>
                </a:solidFill>
                <a:cs typeface="Times New Roman" pitchFamily="18" charset="0"/>
              </a:endParaRPr>
            </a:p>
          </p:txBody>
        </p:sp>
      </p:grpSp>
      <p:sp>
        <p:nvSpPr>
          <p:cNvPr id="46" name="TextBox 45"/>
          <p:cNvSpPr txBox="1"/>
          <p:nvPr/>
        </p:nvSpPr>
        <p:spPr>
          <a:xfrm>
            <a:off x="557957" y="1946182"/>
            <a:ext cx="2762793" cy="43581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2015 года при ликвидации ИП и МСБ предусмотрено право </a:t>
            </a: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проведения проверки аудитором</a:t>
            </a:r>
            <a:endParaRPr lang="ru-RU" sz="1400" dirty="0">
              <a:solidFill>
                <a:srgbClr val="5B9BD5">
                  <a:lumMod val="50000"/>
                </a:srgbClr>
              </a:solidFill>
              <a:latin typeface="Calibri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endParaRPr lang="ru-RU" sz="1400" dirty="0" smtClean="0">
              <a:solidFill>
                <a:srgbClr val="5B9BD5">
                  <a:lumMod val="50000"/>
                </a:srgbClr>
              </a:solidFill>
              <a:latin typeface="Calibri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с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2020 года вступает в силу норма по </a:t>
            </a: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аудиту по налогам аудиторами (аналог налоговой проверки)</a:t>
            </a:r>
            <a:endParaRPr lang="ru-RU" sz="1400" dirty="0">
              <a:solidFill>
                <a:srgbClr val="5B9BD5">
                  <a:lumMod val="50000"/>
                </a:srgbClr>
              </a:solidFill>
              <a:latin typeface="Calibri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endParaRPr lang="ru-RU" sz="1400" dirty="0" smtClean="0">
              <a:solidFill>
                <a:srgbClr val="5B9BD5">
                  <a:lumMod val="50000"/>
                </a:srgbClr>
              </a:solidFill>
              <a:latin typeface="Calibri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Установлена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ответственность аудиторов в виде административного штрафа;</a:t>
            </a:r>
          </a:p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endParaRPr lang="ru-RU" sz="1400" dirty="0" smtClean="0">
              <a:solidFill>
                <a:srgbClr val="5B9BD5">
                  <a:lumMod val="50000"/>
                </a:srgbClr>
              </a:solidFill>
              <a:latin typeface="Calibri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За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нарушения аудиторов предусмотрено приостановление и отзыв аудиторской лицензии</a:t>
            </a:r>
          </a:p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endParaRPr lang="ru-RU" sz="1400" dirty="0" smtClean="0">
              <a:solidFill>
                <a:srgbClr val="5B9BD5">
                  <a:lumMod val="50000"/>
                </a:srgbClr>
              </a:solidFill>
              <a:latin typeface="Calibri"/>
              <a:cs typeface="Times New Roman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По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итогу 2016 года частными аудиторами проведено всего лишь </a:t>
            </a: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8 аудитов по налогам</a:t>
            </a:r>
            <a:endParaRPr lang="ru-RU" sz="1400" dirty="0">
              <a:solidFill>
                <a:srgbClr val="5B9BD5">
                  <a:lumMod val="50000"/>
                </a:srgbClr>
              </a:solidFill>
              <a:latin typeface="Calibri"/>
              <a:cs typeface="Times New Roman" pitchFamily="18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3441492" y="1946195"/>
            <a:ext cx="8731671" cy="47320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600" b="1" dirty="0" smtClean="0">
                <a:solidFill>
                  <a:prstClr val="black"/>
                </a:solidFill>
                <a:latin typeface="Calibri"/>
                <a:cs typeface="Times New Roman" pitchFamily="18" charset="0"/>
              </a:rPr>
              <a:t>Существующие проблемы: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Налоговые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органы не воспринимают </a:t>
            </a: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независимый налоговый аудит как часть функционала </a:t>
            </a:r>
            <a:r>
              <a:rPr lang="ru-RU" sz="1400" dirty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налогового </a:t>
            </a: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Times New Roman" pitchFamily="18" charset="0"/>
              </a:rPr>
              <a:t>инспектора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Arial" charset="0"/>
              </a:rPr>
              <a:t>Ведущие аудиторы не готовы рисковать лицензией при наличии нерешенных вопросов по ответственности</a:t>
            </a:r>
          </a:p>
          <a:p>
            <a:pPr marL="342900" indent="-342900" eaLnBrk="1" fontAlgn="auto" hangingPunct="1"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Arial" charset="0"/>
              </a:rPr>
              <a:t>Высокая стоимость услуг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1600" b="1" dirty="0">
                <a:solidFill>
                  <a:srgbClr val="00B050"/>
                </a:solidFill>
                <a:latin typeface="Calibri"/>
                <a:cs typeface="Times New Roman" pitchFamily="18" charset="0"/>
              </a:rPr>
              <a:t>Необходимо: 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300"/>
              </a:spcAft>
              <a:buFont typeface="Arial" pitchFamily="34" charset="0"/>
              <a:buChar char="•"/>
            </a:pPr>
            <a:r>
              <a:rPr lang="ru-RU" sz="1400" b="1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Arial" charset="0"/>
              </a:rPr>
              <a:t> </a:t>
            </a: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  <a:cs typeface="Arial" charset="0"/>
              </a:rPr>
              <a:t>Введение дополнительно двух видов аудита по налогам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300"/>
              </a:spcAft>
              <a:buClr>
                <a:srgbClr val="5B9BD5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Четкие правила проведения Аудита по налогам для налоговых аудиторов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300"/>
              </a:spcAft>
              <a:buClr>
                <a:srgbClr val="5B9BD5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Регламентация взаимодействия налогового аудитора с налоговыми органами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300"/>
              </a:spcAft>
              <a:buClr>
                <a:srgbClr val="5B9BD5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Регламентация порядка рассмотрения споров как по результатам проверки так и в отношении налогового аудитора, в случае установления допущение ошибок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300"/>
              </a:spcAft>
              <a:buClr>
                <a:srgbClr val="5B9BD5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Права просмотра налоговым органом предварительного заключения налогового аудитора с предоставлением поручений по доработке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300"/>
              </a:spcAft>
              <a:buClr>
                <a:srgbClr val="5B9BD5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Высокая стоимость складывается в основном из-за надбавки премии за риск лишения лицензии, который компенсируется установлением правил взаимодействия налоговых органов и аудиторов</a:t>
            </a:r>
          </a:p>
          <a:p>
            <a:pPr marL="285750" indent="-285750" eaLnBrk="1" fontAlgn="auto" hangingPunct="1">
              <a:spcBef>
                <a:spcPts val="0"/>
              </a:spcBef>
              <a:spcAft>
                <a:spcPts val="300"/>
              </a:spcAft>
              <a:buClr>
                <a:srgbClr val="5B9BD5"/>
              </a:buClr>
              <a:buFont typeface="Arial" pitchFamily="34" charset="0"/>
              <a:buChar char="•"/>
            </a:pPr>
            <a:r>
              <a:rPr lang="ru-RU" sz="1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Расширение состава налоговых аудиторов : аудиторы и налоговые консультанты</a:t>
            </a:r>
            <a:r>
              <a:rPr lang="ru-RU" sz="16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 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rgbClr val="5B9BD5"/>
              </a:buClr>
            </a:pPr>
            <a:r>
              <a:rPr lang="ru-RU" sz="1600" b="1" dirty="0">
                <a:solidFill>
                  <a:srgbClr val="FF0000"/>
                </a:solidFill>
                <a:latin typeface="Calibri"/>
                <a:cs typeface="Times New Roman" pitchFamily="18" charset="0"/>
              </a:rPr>
              <a:t>Результат:</a:t>
            </a:r>
          </a:p>
          <a:p>
            <a:pPr eaLnBrk="1" fontAlgn="auto" hangingPunct="1">
              <a:spcBef>
                <a:spcPts val="600"/>
              </a:spcBef>
              <a:spcAft>
                <a:spcPts val="0"/>
              </a:spcAft>
              <a:buClr>
                <a:srgbClr val="5B9BD5"/>
              </a:buClr>
            </a:pPr>
            <a:r>
              <a:rPr lang="ru-RU" sz="1400" b="1" dirty="0" smtClean="0">
                <a:solidFill>
                  <a:srgbClr val="FF0000"/>
                </a:solidFill>
                <a:latin typeface="Calibri"/>
              </a:rPr>
              <a:t>Введение общественного контроля. Рост налоговых поступлений и налоговой культуры. Простота </a:t>
            </a:r>
            <a:r>
              <a:rPr lang="ru-RU" sz="1400" b="1" dirty="0">
                <a:solidFill>
                  <a:srgbClr val="FF0000"/>
                </a:solidFill>
                <a:latin typeface="Calibri"/>
              </a:rPr>
              <a:t>и доверительность в налоговых </a:t>
            </a:r>
            <a:r>
              <a:rPr lang="ru-RU" sz="1400" b="1" dirty="0" smtClean="0">
                <a:solidFill>
                  <a:srgbClr val="FF0000"/>
                </a:solidFill>
                <a:latin typeface="Calibri"/>
              </a:rPr>
              <a:t>отношениях. Удобный </a:t>
            </a:r>
            <a:r>
              <a:rPr lang="ru-RU" sz="1400" b="1" dirty="0">
                <a:solidFill>
                  <a:srgbClr val="FF0000"/>
                </a:solidFill>
                <a:latin typeface="Calibri"/>
              </a:rPr>
              <a:t>сервис для </a:t>
            </a:r>
            <a:r>
              <a:rPr lang="ru-RU" sz="1400" b="1" dirty="0" smtClean="0">
                <a:solidFill>
                  <a:srgbClr val="FF0000"/>
                </a:solidFill>
                <a:latin typeface="Calibri"/>
              </a:rPr>
              <a:t>налогоплательщиков</a:t>
            </a:r>
            <a:endParaRPr lang="en-US" sz="1400" b="1" dirty="0">
              <a:solidFill>
                <a:srgbClr val="FF0000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426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38866" y="106132"/>
            <a:ext cx="11638797" cy="71683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ru-RU" sz="1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Общественный контроль – как часть эффективного налогового контроля государства (Аудит по налогам)</a:t>
            </a:r>
            <a:endParaRPr lang="ru-RU" sz="1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2846" y="6537960"/>
            <a:ext cx="18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646420"/>
              </p:ext>
            </p:extLst>
          </p:nvPr>
        </p:nvGraphicFramePr>
        <p:xfrm>
          <a:off x="440827" y="1337806"/>
          <a:ext cx="11613580" cy="54102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903395"/>
                <a:gridCol w="2903395"/>
                <a:gridCol w="2903395"/>
                <a:gridCol w="2903395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Аудит по налогам при ликвидации налогоплательщика</a:t>
                      </a:r>
                      <a:endParaRPr lang="ru-RU" sz="1200" dirty="0"/>
                    </a:p>
                  </a:txBody>
                  <a:tcPr marL="91428" marR="91428"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Альтернативный аудит по налогам</a:t>
                      </a:r>
                      <a:endParaRPr lang="ru-RU" sz="1200" dirty="0"/>
                    </a:p>
                  </a:txBody>
                  <a:tcPr marL="91428" marR="91428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Аудит по налогам на соответствие</a:t>
                      </a:r>
                      <a:r>
                        <a:rPr lang="ru-RU" sz="1200" baseline="0" dirty="0" smtClean="0"/>
                        <a:t> налогового учета и налоговой отчетности требованиям права</a:t>
                      </a:r>
                      <a:endParaRPr lang="ru-RU" sz="1200" dirty="0" smtClean="0"/>
                    </a:p>
                  </a:txBody>
                  <a:tcPr marL="91428" marR="91428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Аудит по налогам физического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лица</a:t>
                      </a:r>
                    </a:p>
                  </a:txBody>
                  <a:tcPr marL="91428" marR="91428">
                    <a:solidFill>
                      <a:srgbClr val="92D050"/>
                    </a:solidFill>
                  </a:tcPr>
                </a:tc>
              </a:tr>
              <a:tr h="4185792"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050" b="1" dirty="0" smtClean="0">
                          <a:solidFill>
                            <a:srgbClr val="002060"/>
                          </a:solidFill>
                        </a:rPr>
                        <a:t>Аналог налоговой</a:t>
                      </a:r>
                      <a:r>
                        <a:rPr lang="ru-RU" sz="1050" b="1" baseline="0" dirty="0" smtClean="0">
                          <a:solidFill>
                            <a:srgbClr val="002060"/>
                          </a:solidFill>
                        </a:rPr>
                        <a:t> проверки при ликвидации налогоплательщика с выдачей акта проверки с доначисление налогов</a:t>
                      </a:r>
                      <a:endParaRPr lang="ru-RU" sz="1050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050" b="1" dirty="0" smtClean="0">
                          <a:solidFill>
                            <a:srgbClr val="7030A0"/>
                          </a:solidFill>
                        </a:rPr>
                        <a:t>Пользователь:</a:t>
                      </a:r>
                      <a:r>
                        <a:rPr lang="ru-RU" sz="1050" b="1" baseline="0" dirty="0" smtClean="0">
                          <a:solidFill>
                            <a:srgbClr val="0070C0"/>
                          </a:solidFill>
                        </a:rPr>
                        <a:t> 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050" b="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Ликвидируемые субъекты малого бизнеса</a:t>
                      </a:r>
                      <a:endParaRPr lang="ru-RU" sz="1050" b="0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ru-RU" sz="1050" b="1" dirty="0" smtClean="0">
                        <a:solidFill>
                          <a:srgbClr val="0070C0"/>
                        </a:solidFill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050" b="1" dirty="0" smtClean="0">
                          <a:solidFill>
                            <a:srgbClr val="0070C0"/>
                          </a:solidFill>
                        </a:rPr>
                        <a:t>Цель</a:t>
                      </a:r>
                      <a:r>
                        <a:rPr lang="ru-RU" sz="1050" dirty="0" smtClean="0"/>
                        <a:t>:</a:t>
                      </a:r>
                    </a:p>
                    <a:p>
                      <a:pPr marL="171450" indent="-171450">
                        <a:buFont typeface="Wingdings" pitchFamily="2" charset="2"/>
                        <a:buChar char="Ø"/>
                      </a:pPr>
                      <a:r>
                        <a:rPr lang="ru-RU" sz="1050" dirty="0" smtClean="0"/>
                        <a:t>Упрощение порядка ликвидации субъектов малого бизнеса</a:t>
                      </a:r>
                    </a:p>
                    <a:p>
                      <a:pPr marL="171450" indent="-171450">
                        <a:buFont typeface="Wingdings" pitchFamily="2" charset="2"/>
                        <a:buChar char="Ø"/>
                      </a:pPr>
                      <a:r>
                        <a:rPr lang="ru-RU" sz="1050" dirty="0" smtClean="0"/>
                        <a:t>Общественный</a:t>
                      </a:r>
                      <a:r>
                        <a:rPr lang="ru-RU" sz="1050" baseline="0" dirty="0" smtClean="0"/>
                        <a:t> контроль вместо налоговых проверок</a:t>
                      </a:r>
                    </a:p>
                    <a:p>
                      <a:pPr marL="171450" indent="-171450">
                        <a:buFont typeface="Wingdings" pitchFamily="2" charset="2"/>
                        <a:buChar char="Ø"/>
                      </a:pPr>
                      <a:r>
                        <a:rPr lang="ru-RU" sz="1050" baseline="0" dirty="0" smtClean="0"/>
                        <a:t>Эффективность процедуры ликвидации субъектов малого бизнеса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050" b="1" baseline="0" dirty="0" smtClean="0">
                          <a:solidFill>
                            <a:srgbClr val="FF0000"/>
                          </a:solidFill>
                        </a:rPr>
                        <a:t>Результат</a:t>
                      </a:r>
                      <a:r>
                        <a:rPr lang="ru-RU" sz="1050" baseline="0" dirty="0" smtClean="0"/>
                        <a:t>:</a:t>
                      </a:r>
                    </a:p>
                    <a:p>
                      <a:pPr marL="171450" indent="-171450">
                        <a:buFont typeface="Wingdings" pitchFamily="2" charset="2"/>
                        <a:buChar char="Ø"/>
                      </a:pPr>
                      <a:r>
                        <a:rPr lang="ru-RU" sz="1050" baseline="0" dirty="0" smtClean="0"/>
                        <a:t>Удобный сервис для бизнеса</a:t>
                      </a:r>
                    </a:p>
                    <a:p>
                      <a:pPr marL="171450" indent="-171450">
                        <a:buFont typeface="Wingdings" pitchFamily="2" charset="2"/>
                        <a:buChar char="Ø"/>
                      </a:pPr>
                      <a:r>
                        <a:rPr lang="ru-RU" sz="1050" baseline="0" dirty="0" smtClean="0"/>
                        <a:t>Высвобождение времени работников налоговых органов для проведения налоговых проверок налогоплательщиков, имеющих высокий уровень налоговых платежей</a:t>
                      </a:r>
                    </a:p>
                    <a:p>
                      <a:pPr marL="171450" indent="-171450">
                        <a:buFont typeface="Wingdings" pitchFamily="2" charset="2"/>
                        <a:buChar char="Ø"/>
                      </a:pPr>
                      <a:r>
                        <a:rPr lang="ru-RU" sz="1050" baseline="0" dirty="0" smtClean="0"/>
                        <a:t>Рост эффективности налогового контроля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050" b="1" baseline="0" dirty="0" smtClean="0">
                          <a:solidFill>
                            <a:srgbClr val="00B050"/>
                          </a:solidFill>
                        </a:rPr>
                        <a:t>Вопросы, требующие решения:</a:t>
                      </a:r>
                    </a:p>
                    <a:p>
                      <a:pPr marL="0" indent="0">
                        <a:buFont typeface="Wingdings" pitchFamily="2" charset="2"/>
                        <a:buNone/>
                      </a:pPr>
                      <a:r>
                        <a:rPr lang="ru-RU" sz="1050" b="0" baseline="0" dirty="0" smtClean="0">
                          <a:solidFill>
                            <a:srgbClr val="FF0000"/>
                          </a:solidFill>
                        </a:rPr>
                        <a:t>Установление порядка проведения и взаимодействия налоговых органов и налоговых аудиторов</a:t>
                      </a:r>
                      <a:endParaRPr lang="ru-RU" sz="105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 marL="91428" marR="91428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ru-RU" sz="1050" b="1" kern="1200" baseline="0" noProof="0" dirty="0" smtClean="0"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+mn-cs"/>
                        </a:rPr>
                        <a:t>Аналог комплексной или тематической налоговой проверки 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 выдачей акта проверки с доначисление налогов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Пользователь: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Все налогоплательщики, за исключением недропользователей и крупного бизнеса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Цель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Общественный контроль вместо налоговых проверок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Предсказуемость для бизнеса налогового контроля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endParaRPr kumimoji="0" lang="ru-RU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kumimoji="0" lang="ru-RU" sz="105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Высвобождение времени работников налоговых органов для проведения налоговых проверок налогоплательщиков, имеющих высокий уровень рисков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Рост эффективности налогового контроля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Вопросы, требующие решения: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Установление порядка проведения и взаимодействия налоговых органов и налоговых аудиторов</a:t>
                      </a:r>
                      <a:endParaRPr lang="ru-RU" sz="1050" dirty="0"/>
                    </a:p>
                  </a:txBody>
                  <a:tcPr marL="91428" marR="91428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Аналог аудита финансовой отчетности с выдачей при отсутствии существенных рисков заключения без доначисления налогов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Пользователь: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Все налогоплательщики</a:t>
                      </a:r>
                      <a:endParaRPr kumimoji="0" lang="ru-RU" sz="1050" b="1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Цель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Общественный контроль вместо проверок;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Самоконтроль налогоплательщиков с привлечение независимой организации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Совершенствование показателей СУР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Предсказуемость налогового контроля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Рост налоговой культуры и налоговых поступлений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Предотвращение налоговых нарушений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Сохранение структуры отношений между налоговыми органами и налогоплательщиком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Высвобождение времени работников налоговых органов для проведения налоговых проверок налогоплательщиков, имеющих высокий уровень рисков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Рост эффективности налогового контроля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Вопросы, требующие решения: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Отсутствуют</a:t>
                      </a:r>
                      <a:r>
                        <a:rPr lang="ru-RU" sz="1050" dirty="0" smtClean="0">
                          <a:solidFill>
                            <a:srgbClr val="FF0000"/>
                          </a:solidFill>
                        </a:rPr>
                        <a:t>, так как применяется бизнесом в настоящее время</a:t>
                      </a:r>
                      <a:endParaRPr lang="ru-RU" sz="1050" dirty="0">
                        <a:solidFill>
                          <a:srgbClr val="FF0000"/>
                        </a:solidFill>
                      </a:endParaRPr>
                    </a:p>
                  </a:txBody>
                  <a:tcPr marL="91428" marR="91428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206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Аналог налоговой проверки суммы ИПН, подлежащей возврату из бюджета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7030A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Пользователь:</a:t>
                      </a: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Физические лица, субъекты всеобщего декларирования (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около 11 миллионов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>
                              <a:lumMod val="95000"/>
                              <a:lumOff val="5000"/>
                            </a:prstClr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Цель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Общественный контроль вместо проверок;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Эффективность налогового контроля;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Предоставления возможности проведения налоговой проверки в требуемые для населения сроки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Результат</a:t>
                      </a: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Простота и кратчайшие сроки проведения проверки;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Обеспеченность специалистами, оказывающих услугу по всей территории Республики Казахстан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Гарантированность государства в достоверности данных налогоплательщиков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Низкая стоимость услуги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Ø"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Удовлетворенность населения в простоте исполнения налогового обязательства и отсутствие социальной напряженности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ru-RU" sz="105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Вопросы, требующие решения: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05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Отсутствуют</a:t>
                      </a:r>
                      <a:endParaRPr lang="ru-RU" sz="1050" dirty="0">
                        <a:solidFill>
                          <a:srgbClr val="FF0000"/>
                        </a:solidFill>
                      </a:endParaRPr>
                    </a:p>
                  </a:txBody>
                  <a:tcPr marL="91428" marR="91428"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70840">
                <a:tc gridSpan="4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</a:rPr>
                        <a:t>Использование в налоговых отношениях для проведения налоговых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</a:rPr>
                        <a:t> проверок профессиональных организаций аудиторов и налоговых консультантов позволит снять напряжение общества и обеспечить рост налоговой культуры, налоговых поступлений и предотвращение налоговых нарушений</a:t>
                      </a:r>
                      <a:endParaRPr lang="ru-RU" sz="1400" dirty="0" smtClean="0">
                        <a:solidFill>
                          <a:srgbClr val="002060"/>
                        </a:solidFill>
                      </a:endParaRPr>
                    </a:p>
                  </a:txBody>
                  <a:tcPr marL="91428" marR="91428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4104986"/>
              </p:ext>
            </p:extLst>
          </p:nvPr>
        </p:nvGraphicFramePr>
        <p:xfrm>
          <a:off x="457151" y="887996"/>
          <a:ext cx="11637712" cy="355492"/>
        </p:xfrm>
        <a:graphic>
          <a:graphicData uri="http://schemas.openxmlformats.org/drawingml/2006/table">
            <a:tbl>
              <a:tblPr firstRow="1" bandRow="1">
                <a:tableStyleId>{6E25E649-3F16-4E02-A733-19D2CDBF48F0}</a:tableStyleId>
              </a:tblPr>
              <a:tblGrid>
                <a:gridCol w="5854122"/>
                <a:gridCol w="5783590"/>
              </a:tblGrid>
              <a:tr h="355492"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В</a:t>
                      </a:r>
                      <a:r>
                        <a:rPr lang="ru-RU" sz="1400" baseline="0" dirty="0" smtClean="0"/>
                        <a:t> действующем Налоговом кодексе</a:t>
                      </a:r>
                      <a:endParaRPr lang="en-US" sz="1400" dirty="0"/>
                    </a:p>
                  </a:txBody>
                  <a:tcPr marL="63297" marR="63297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dirty="0" smtClean="0"/>
                        <a:t>Предлагаемые для нового Налогового кодекса  и проекта Закона</a:t>
                      </a:r>
                      <a:endParaRPr lang="en-US" sz="1400" dirty="0"/>
                    </a:p>
                  </a:txBody>
                  <a:tcPr marL="63297" marR="63297" marT="31652" marB="31652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63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38861" y="106132"/>
            <a:ext cx="11638797" cy="716831"/>
          </a:xfr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800" dirty="0" smtClean="0">
                <a:latin typeface="Segoe UI" panose="020B0502040204020203" pitchFamily="34" charset="0"/>
                <a:cs typeface="Segoe UI" panose="020B0502040204020203" pitchFamily="34" charset="0"/>
              </a:rPr>
              <a:t>Готовность Налоговых консультантов к выполнению государственных функций</a:t>
            </a:r>
            <a:endParaRPr lang="ru-RU" sz="2800" dirty="0"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42841" y="6537960"/>
            <a:ext cx="184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4" name="Объект 2"/>
          <p:cNvSpPr>
            <a:spLocks noGrp="1"/>
          </p:cNvSpPr>
          <p:nvPr>
            <p:ph idx="4294967295"/>
          </p:nvPr>
        </p:nvSpPr>
        <p:spPr>
          <a:xfrm>
            <a:off x="438855" y="956674"/>
            <a:ext cx="11565654" cy="5740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3389" lvl="0" indent="-23739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800" dirty="0" smtClean="0">
                <a:cs typeface="Arial" charset="0"/>
              </a:rPr>
              <a:t>Профессиональному сообществу налоговых консультантов в лице ОО «Палата налоговых консультантов» в 2017 году – 15 лет</a:t>
            </a:r>
          </a:p>
          <a:p>
            <a:pPr marL="803389" lvl="0" indent="-23739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cs typeface="Arial" charset="0"/>
              </a:rPr>
              <a:t>Палата </a:t>
            </a:r>
            <a:r>
              <a:rPr lang="ru-RU" sz="1800" b="1" dirty="0">
                <a:cs typeface="Arial" charset="0"/>
              </a:rPr>
              <a:t>НК </a:t>
            </a:r>
            <a:r>
              <a:rPr lang="ru-RU" sz="1800" dirty="0" smtClean="0">
                <a:cs typeface="Arial" charset="0"/>
              </a:rPr>
              <a:t>является </a:t>
            </a:r>
            <a:r>
              <a:rPr lang="ru-RU" sz="1800" dirty="0">
                <a:cs typeface="Arial" charset="0"/>
              </a:rPr>
              <a:t>профессиональным объединением экспертов в области налоговых </a:t>
            </a:r>
            <a:r>
              <a:rPr lang="ru-RU" sz="1800" dirty="0" smtClean="0">
                <a:cs typeface="Arial" charset="0"/>
              </a:rPr>
              <a:t>отношений и о</a:t>
            </a:r>
            <a:r>
              <a:rPr lang="ru-RU" sz="1800" dirty="0" smtClean="0"/>
              <a:t>бъединяет </a:t>
            </a:r>
            <a:r>
              <a:rPr lang="ru-RU" sz="1800" dirty="0"/>
              <a:t>более  900 профессионалов из работников консалтинговых компаний, работников государственных органов и бизнеса 	 </a:t>
            </a:r>
          </a:p>
          <a:p>
            <a:pPr marL="803389" lvl="0" indent="-23739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800" dirty="0" smtClean="0">
                <a:cs typeface="Arial" charset="0"/>
              </a:rPr>
              <a:t>Палатой НК совместно </a:t>
            </a:r>
            <a:r>
              <a:rPr lang="ru-RU" sz="1800" dirty="0">
                <a:cs typeface="Arial" charset="0"/>
              </a:rPr>
              <a:t>с АО «Финансовая академия» и иными ведущими образовательными </a:t>
            </a:r>
            <a:r>
              <a:rPr lang="ru-RU" sz="1800" dirty="0" smtClean="0">
                <a:cs typeface="Arial" charset="0"/>
              </a:rPr>
              <a:t>организациями внедрены </a:t>
            </a:r>
            <a:r>
              <a:rPr lang="ru-RU" sz="1800" dirty="0">
                <a:cs typeface="Arial" charset="0"/>
              </a:rPr>
              <a:t>все </a:t>
            </a:r>
            <a:r>
              <a:rPr lang="ru-RU" sz="1800" dirty="0" smtClean="0">
                <a:cs typeface="Arial" charset="0"/>
              </a:rPr>
              <a:t>необходимые инструменты, обеспечивающие </a:t>
            </a:r>
            <a:r>
              <a:rPr lang="ru-RU" sz="1800" dirty="0">
                <a:cs typeface="Arial" charset="0"/>
              </a:rPr>
              <a:t>профессиональное обучение и подтверждение </a:t>
            </a:r>
            <a:r>
              <a:rPr lang="ru-RU" sz="1800" dirty="0" smtClean="0">
                <a:cs typeface="Arial" charset="0"/>
              </a:rPr>
              <a:t>профессиональной квалификации налоговых консультантов, аналогично системе, применяемой к аудиторам</a:t>
            </a:r>
          </a:p>
          <a:p>
            <a:pPr marL="803389" lvl="0" indent="-23739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800" dirty="0">
                <a:cs typeface="Arial" charset="0"/>
              </a:rPr>
              <a:t>В соответствии с Законом РК «О саморегулируемых организациях» </a:t>
            </a:r>
            <a:r>
              <a:rPr lang="ru-RU" sz="1800" dirty="0" smtClean="0">
                <a:cs typeface="Arial" charset="0"/>
              </a:rPr>
              <a:t>Палатой </a:t>
            </a:r>
            <a:r>
              <a:rPr lang="ru-RU" sz="1800" dirty="0">
                <a:cs typeface="Arial" charset="0"/>
              </a:rPr>
              <a:t>НК и 15 </a:t>
            </a:r>
            <a:r>
              <a:rPr lang="ru-RU" sz="1800" dirty="0" smtClean="0">
                <a:cs typeface="Arial" charset="0"/>
              </a:rPr>
              <a:t>ведущими казахстанскими организациями налоговых </a:t>
            </a:r>
            <a:r>
              <a:rPr lang="ru-RU" sz="1800" dirty="0">
                <a:cs typeface="Arial" charset="0"/>
              </a:rPr>
              <a:t>консультантов, том числе, входящих в международные сети аудиторских </a:t>
            </a:r>
            <a:r>
              <a:rPr lang="ru-RU" sz="1800" dirty="0" smtClean="0">
                <a:cs typeface="Arial" charset="0"/>
              </a:rPr>
              <a:t>компаний, создана Ассоциация </a:t>
            </a:r>
            <a:r>
              <a:rPr lang="ru-RU" sz="1800" dirty="0">
                <a:cs typeface="Arial" charset="0"/>
              </a:rPr>
              <a:t>«Союз организаций налоговых консультантов и экспертов в сфере налогообложения, аудита и бухгалтерского учета</a:t>
            </a:r>
            <a:r>
              <a:rPr lang="ru-RU" sz="1800" dirty="0" smtClean="0">
                <a:cs typeface="Arial" charset="0"/>
              </a:rPr>
              <a:t>», зарегистрированная добровольной саморегулируемой организацией налоговых консультантов</a:t>
            </a:r>
            <a:endParaRPr lang="ru-RU" sz="1800" dirty="0">
              <a:cs typeface="Arial" charset="0"/>
            </a:endParaRPr>
          </a:p>
          <a:p>
            <a:pPr marL="803389" lvl="0" indent="-23739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800" b="1" dirty="0" smtClean="0">
                <a:cs typeface="Arial" charset="0"/>
              </a:rPr>
              <a:t>Ассоциация</a:t>
            </a:r>
            <a:r>
              <a:rPr lang="ru-RU" sz="1800" dirty="0" smtClean="0">
                <a:cs typeface="Arial" charset="0"/>
              </a:rPr>
              <a:t> подтверждает </a:t>
            </a:r>
            <a:r>
              <a:rPr lang="ru-RU" sz="1800" dirty="0">
                <a:cs typeface="Arial" charset="0"/>
              </a:rPr>
              <a:t>квалификацию </a:t>
            </a:r>
            <a:r>
              <a:rPr lang="ru-RU" sz="1800" dirty="0" smtClean="0">
                <a:cs typeface="Arial" charset="0"/>
              </a:rPr>
              <a:t>организаций налоговых </a:t>
            </a:r>
            <a:r>
              <a:rPr lang="ru-RU" sz="1800" dirty="0">
                <a:cs typeface="Arial" charset="0"/>
              </a:rPr>
              <a:t>консультантов – которым могут быть переданы функции государственных органов в части проведения аудита по </a:t>
            </a:r>
            <a:r>
              <a:rPr lang="ru-RU" sz="1800" dirty="0" smtClean="0">
                <a:cs typeface="Arial" charset="0"/>
              </a:rPr>
              <a:t>налогам</a:t>
            </a:r>
          </a:p>
          <a:p>
            <a:pPr marL="803389" lvl="0" indent="-237390" defTabSz="372970">
              <a:lnSpc>
                <a:spcPct val="100000"/>
              </a:lnSpc>
              <a:spcBef>
                <a:spcPts val="600"/>
              </a:spcBef>
              <a:buClr>
                <a:schemeClr val="tx1">
                  <a:lumMod val="75000"/>
                  <a:lumOff val="25000"/>
                </a:schemeClr>
              </a:buClr>
              <a:buFont typeface="Wingdings" panose="05000000000000000000" pitchFamily="2" charset="2"/>
              <a:buChar char="§"/>
            </a:pPr>
            <a:r>
              <a:rPr lang="ru-RU" sz="1800" dirty="0" smtClean="0">
                <a:cs typeface="Arial" charset="0"/>
              </a:rPr>
              <a:t>Завершается разработка документов, требуемых Законом «О саморегулировании», в том числе международных стандартов деятельности налоговых консультантов на базе организуемой Евразийской конфедерации Налоговых консультантов</a:t>
            </a:r>
            <a:endParaRPr lang="ru-RU" sz="1800" b="1" dirty="0">
              <a:solidFill>
                <a:srgbClr val="262699"/>
              </a:solidFill>
              <a:latin typeface="Times New Roman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17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PRESENTATIONDONOTDELETE" val="&lt;?xml version=&quot;1.0&quot; encoding=&quot;UTF-16&quot; standalone=&quot;yes&quot;?&gt;&lt;root reqver=&quot;23045&quot;&gt;&lt;version val=&quot;24177&quot;/&gt;&lt;CPresentation id=&quot;1&quot;&gt;&lt;m_precDefaultNumber&gt;&lt;m_bNumberIsYear val=&quot;1&quot;/&gt;&lt;m_chMinusSymbol&gt;-&lt;/m_chMinusSymbol&gt;&lt;m_chDecimalSymbol17909&gt;,&lt;/m_chDecimalSymbol17909&gt;&lt;m_nGroupingDigits17909 val=&quot;3&quot;/&gt;&lt;m_chGroupingSymbol17909&gt; &lt;/m_chGroupingSymbol17909&gt;&lt;m_yearfmt&gt;&lt;begin val=&quot;0&quot;/&gt;&lt;end val=&quot;4&quot;/&gt;&lt;/m_yearfmt&gt;&lt;/m_precDefaultNumber&gt;&lt;m_precDefaultPercent&gt;&lt;m_bNumberIsYear val=&quot;1&quot;/&gt;&lt;m_chMinusSymbol&gt;-&lt;/m_chMinusSymbol&gt;&lt;m_nDecimalDigits17909 val=&quot;0&quot;/&gt;&lt;m_chDecimalSymbol17909&gt;,&lt;/m_chDecimalSymbol17909&gt;&lt;m_nGroupingDigits17909 val=&quot;3&quot;/&gt;&lt;m_chGroupingSymbol17909&gt; &lt;/m_chGroupingSymbol17909&gt;&lt;m_strSuffix17909&gt;%&lt;/m_strSuffix17909&gt;&lt;m_yearfmt&gt;&lt;begin val=&quot;0&quot;/&gt;&lt;end val=&quot;4&quot;/&gt;&lt;/m_yearfmt&gt;&lt;/m_precDefaultPercent&gt;&lt;m_precDefaultDate&gt;&lt;m_bNumberIsYear val=&quot;0&quot;/&gt;&lt;m_strFormatTime&gt;%d.%m.%Y&lt;/m_strFormatTime&gt;&lt;m_yearfmt&gt;&lt;begin val=&quot;0&quot;/&gt;&lt;end val=&quot;0&quot;/&gt;&lt;/m_yearfmt&gt;&lt;/m_precDefaultDate&gt;&lt;m_precDefaultYear&gt;&lt;m_yearfmt&gt;&lt;begin val=&quot;0&quot;/&gt;&lt;end val=&quot;4&quot;/&gt;&lt;/m_yearfmt&gt;&lt;/m_precDefaultYear&gt;&lt;m_precDefaultQuarter&gt;&lt;m_yearfmt&gt;&lt;begin val=&quot;0&quot;/&gt;&lt;end val=&quot;4&quot;/&gt;&lt;/m_yearfmt&gt;&lt;/m_precDefaultQuarter&gt;&lt;m_precDefaultMonth&gt;&lt;m_yearfmt&gt;&lt;begin val=&quot;0&quot;/&gt;&lt;end val=&quot;4&quot;/&gt;&lt;/m_yearfmt&gt;&lt;/m_precDefaultMonth&gt;&lt;m_precDefaultWeek&gt;&lt;m_yearfmt&gt;&lt;begin val=&quot;0&quot;/&gt;&lt;end val=&quot;4&quot;/&gt;&lt;/m_yearfmt&gt;&lt;/m_precDefaultWeek&gt;&lt;m_precDefaultDay&gt;&lt;m_yearfmt&gt;&lt;begin val=&quot;0&quot;/&gt;&lt;end val=&quot;4&quot;/&gt;&lt;/m_yearfmt&gt;&lt;/m_precDefaultDay&gt;&lt;m_mruColor&gt;&lt;m_vecMRU length=&quot;0&quot;/&gt;&lt;/m_mruColor&gt;&lt;m_eweekdayFirstOfWeek val=&quot;2&quot;/&gt;&lt;m_eweekdayFirstOfWorkweek val=&quot;2&quot;/&gt;&lt;m_eweekdayFirstOfWeekend val=&quot;7&quot;/&gt;&lt;/CPresentation&gt;&lt;/root&gt;"/>
  <p:tag name="THINKCELLUNDODONOTDELETE" val="0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1_Тема Office">
  <a:themeElements>
    <a:clrScheme name="Схема НПП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A7A"/>
      </a:accent1>
      <a:accent2>
        <a:srgbClr val="F9B10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НПП" id="{A6B88D88-386D-4453-8E09-A252C567257B}" vid="{38A1C87C-9CA4-4584-A14F-34248C370F9A}"/>
    </a:ext>
  </a:extLst>
</a:theme>
</file>

<file path=ppt/theme/theme10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9_Custom Design">
  <a:themeElements>
    <a:clrScheme name="1_Colored Theme">
      <a:dk1>
        <a:srgbClr val="262626"/>
      </a:dk1>
      <a:lt1>
        <a:srgbClr val="FFFFFF"/>
      </a:lt1>
      <a:dk2>
        <a:srgbClr val="262626"/>
      </a:dk2>
      <a:lt2>
        <a:srgbClr val="FFFFFF"/>
      </a:lt2>
      <a:accent1>
        <a:srgbClr val="FFC000"/>
      </a:accent1>
      <a:accent2>
        <a:srgbClr val="FF3F5F"/>
      </a:accent2>
      <a:accent3>
        <a:srgbClr val="2AC2AC"/>
      </a:accent3>
      <a:accent4>
        <a:srgbClr val="3BC7E2"/>
      </a:accent4>
      <a:accent5>
        <a:srgbClr val="2993FF"/>
      </a:accent5>
      <a:accent6>
        <a:srgbClr val="7F739A"/>
      </a:accent6>
      <a:hlink>
        <a:srgbClr val="FFFFFF"/>
      </a:hlink>
      <a:folHlink>
        <a:srgbClr val="595959"/>
      </a:folHlink>
    </a:clrScheme>
    <a:fontScheme name="Arial">
      <a:majorFont>
        <a:latin typeface="Arial"/>
        <a:ea typeface=""/>
        <a:cs typeface="FontAwesome"/>
      </a:majorFont>
      <a:minorFont>
        <a:latin typeface="Arial"/>
        <a:ea typeface=""/>
        <a:cs typeface="FontAwesome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C000"/>
        </a:solidFill>
        <a:ln>
          <a:noFill/>
        </a:ln>
      </a:spPr>
      <a:bodyPr rtlCol="0" anchor="ctr"/>
      <a:lstStyle>
        <a:defPPr algn="ctr">
          <a:defRPr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4_Тема Office">
  <a:themeElements>
    <a:clrScheme name="Схема НПП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4A7A"/>
      </a:accent1>
      <a:accent2>
        <a:srgbClr val="F9B10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НПП" id="{A6B88D88-386D-4453-8E09-A252C567257B}" vid="{38A1C87C-9CA4-4584-A14F-34248C370F9A}"/>
    </a:ext>
  </a:extLst>
</a:theme>
</file>

<file path=ppt/theme/theme7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65823</TotalTime>
  <Words>1842</Words>
  <Application>Microsoft Office PowerPoint</Application>
  <PresentationFormat>Произвольный</PresentationFormat>
  <Paragraphs>224</Paragraphs>
  <Slides>10</Slides>
  <Notes>6</Notes>
  <HiddenSlides>0</HiddenSlides>
  <MMClips>0</MMClips>
  <ScaleCrop>false</ScaleCrop>
  <HeadingPairs>
    <vt:vector size="6" baseType="variant">
      <vt:variant>
        <vt:lpstr>Тема</vt:lpstr>
      </vt:variant>
      <vt:variant>
        <vt:i4>8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1_Тема Office</vt:lpstr>
      <vt:lpstr>9_Custom Design</vt:lpstr>
      <vt:lpstr>3_Тема Office</vt:lpstr>
      <vt:lpstr>Тема Office</vt:lpstr>
      <vt:lpstr>2_Тема Office</vt:lpstr>
      <vt:lpstr>4_Тема Office</vt:lpstr>
      <vt:lpstr>5_Тема Office</vt:lpstr>
      <vt:lpstr>6_Тема Office</vt:lpstr>
      <vt:lpstr>think-cell Slide</vt:lpstr>
      <vt:lpstr>Развитие института саморегулирования в сфере налогового консультирования в рамках реформы по передаче функций государственных органов  в конкурентную среду и саморегулируемым организациям  </vt:lpstr>
      <vt:lpstr>ОСНОВАНИЯ РАЗВИТИЯ САМОРЕГУЛИРОВАНИЯ  В КАЗАХСТАНЕ</vt:lpstr>
      <vt:lpstr>Признаки саморегулирования в деятельности по налоговому консультированию</vt:lpstr>
      <vt:lpstr>ЦЕЛЬ И ЗАДАЧИ САМОРЕГУЛИРОВАНИЯ НАЛОГОВОГО КОНСУЛЬТИРОВАНИЯ</vt:lpstr>
      <vt:lpstr>ЦЕЛЬ И ЗАДАЧИ САМОРЕГУЛИРОВАНИЯ НАЛОГОВОГО КОНСУЛЬТИРОВАНИЯ</vt:lpstr>
      <vt:lpstr>Презентация PowerPoint</vt:lpstr>
      <vt:lpstr>Общественный контроль – как часть эффективного налогового контроля государства (Аудит по налогам)</vt:lpstr>
      <vt:lpstr>Общественный контроль – как часть эффективного налогового контроля государства (Аудит по налогам)</vt:lpstr>
      <vt:lpstr>Готовность Налоговых консультантов к выполнению государственных функций</vt:lpstr>
      <vt:lpstr>Пути реализации предложений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Макроэкономический отчет</dc:title>
  <dc:creator>Сапышев Р.</dc:creator>
  <cp:lastModifiedBy>Андрей</cp:lastModifiedBy>
  <cp:revision>1629</cp:revision>
  <cp:lastPrinted>2016-11-29T05:47:24Z</cp:lastPrinted>
  <dcterms:created xsi:type="dcterms:W3CDTF">2016-03-17T04:28:34Z</dcterms:created>
  <dcterms:modified xsi:type="dcterms:W3CDTF">2017-10-30T07:54:25Z</dcterms:modified>
</cp:coreProperties>
</file>